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7"/>
  </p:notesMasterIdLst>
  <p:sldIdLst>
    <p:sldId id="257" r:id="rId4"/>
    <p:sldId id="328" r:id="rId5"/>
    <p:sldId id="329" r:id="rId6"/>
    <p:sldId id="303" r:id="rId7"/>
    <p:sldId id="304" r:id="rId8"/>
    <p:sldId id="305" r:id="rId9"/>
    <p:sldId id="306" r:id="rId10"/>
    <p:sldId id="307" r:id="rId11"/>
    <p:sldId id="308" r:id="rId12"/>
    <p:sldId id="326" r:id="rId13"/>
    <p:sldId id="309" r:id="rId14"/>
    <p:sldId id="310" r:id="rId15"/>
    <p:sldId id="311" r:id="rId16"/>
    <p:sldId id="324" r:id="rId17"/>
    <p:sldId id="325" r:id="rId18"/>
    <p:sldId id="337" r:id="rId19"/>
    <p:sldId id="330" r:id="rId20"/>
    <p:sldId id="331" r:id="rId21"/>
    <p:sldId id="332" r:id="rId22"/>
    <p:sldId id="333" r:id="rId23"/>
    <p:sldId id="334" r:id="rId24"/>
    <p:sldId id="335" r:id="rId25"/>
    <p:sldId id="33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D2351-4DCA-46BF-9E51-86DE6CBD3121}" type="datetimeFigureOut">
              <a:rPr lang="en-US" smtClean="0"/>
              <a:pPr/>
              <a:t>8/31/2018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80321F-5334-46F0-8829-29C2A5C567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BDBF75-C687-4E2E-9B1F-9F6156583708}"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BDBF75-C687-4E2E-9B1F-9F6156583708}"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BDBF75-C687-4E2E-9B1F-9F6156583708}"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BDBF75-C687-4E2E-9B1F-9F6156583708}"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BDBF75-C687-4E2E-9B1F-9F6156583708}" type="slidenum">
              <a:rPr lang="en-US" smtClean="0">
                <a:solidFill>
                  <a:prstClr val="black"/>
                </a:solidFill>
              </a: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1C6827-46EF-41E3-995C-8E6784B9B644}" type="datetime1">
              <a:rPr lang="en-US">
                <a:solidFill>
                  <a:prstClr val="black">
                    <a:tint val="75000"/>
                  </a:prstClr>
                </a:solidFill>
              </a:rPr>
              <a:pPr>
                <a:def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C0D0B9-8865-409B-9399-A448CE5813E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ABF010-F422-4ABC-9BD0-3827AFCACDF9}" type="datetime1">
              <a:rPr lang="en-US">
                <a:solidFill>
                  <a:prstClr val="black">
                    <a:tint val="75000"/>
                  </a:prstClr>
                </a:solidFill>
              </a:rPr>
              <a:pPr>
                <a:def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6C6D06-B698-4354-B6F1-AB86932C630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A45C62-68D4-4275-94E0-E71985CA1299}" type="datetime1">
              <a:rPr lang="en-US">
                <a:solidFill>
                  <a:prstClr val="black">
                    <a:tint val="75000"/>
                  </a:prstClr>
                </a:solidFill>
              </a:rPr>
              <a:pPr>
                <a:def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C96EA5-94DF-4738-A0A5-FDB4531E6C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fld id="{A559B7DF-088E-4CFE-8564-8754C5B950E4}" type="datetime1">
              <a:rPr lang="en-US" smtClean="0">
                <a:solidFill>
                  <a:prstClr val="white">
                    <a:tint val="95000"/>
                  </a:prstClr>
                </a:solidFill>
              </a:rPr>
              <a:pPr>
                <a:defRPr/>
              </a:pPr>
              <a:t>8/31/2018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pPr>
              <a:defRPr/>
            </a:pPr>
            <a:fld id="{0544A8A6-E1D7-4C33-9471-785E77E6A66F}" type="slidenum">
              <a:rPr lang="en-US" smtClean="0">
                <a:solidFill>
                  <a:prstClr val="white">
                    <a:tint val="95000"/>
                  </a:prstClr>
                </a:solidFill>
              </a:rPr>
              <a:pPr>
                <a:def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825A8F-1A9D-4468-A821-53975F884D32}" type="datetime1">
              <a:rPr lang="en-US" smtClean="0">
                <a:solidFill>
                  <a:prstClr val="black">
                    <a:tint val="95000"/>
                  </a:prstClr>
                </a:solidFill>
              </a:rPr>
              <a:pPr>
                <a:defRPr/>
              </a:pPr>
              <a:t>8/31/2018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783A7431-CC3F-44B4-B7AC-348400C90A16}"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2D844E0-4DFD-4424-BC67-6E7A456D0337}" type="datetime1">
              <a:rPr lang="en-US" smtClean="0">
                <a:solidFill>
                  <a:prstClr val="white">
                    <a:tint val="95000"/>
                  </a:prstClr>
                </a:solidFill>
              </a:rPr>
              <a:pPr>
                <a:defRPr/>
              </a:pPr>
              <a:t>8/31/2018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pPr>
              <a:defRPr/>
            </a:pPr>
            <a:fld id="{86D1182F-3412-4B97-B4AD-A15634503C92}" type="slidenum">
              <a:rPr lang="en-US" smtClean="0">
                <a:solidFill>
                  <a:prstClr val="white">
                    <a:tint val="95000"/>
                  </a:prstClr>
                </a:solidFill>
              </a:rPr>
              <a:pPr>
                <a:def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CCD68C5-36DA-4117-A0A3-ED4D2415F791}" type="datetime1">
              <a:rPr lang="en-US" smtClean="0">
                <a:solidFill>
                  <a:prstClr val="black">
                    <a:tint val="95000"/>
                  </a:prstClr>
                </a:solidFill>
              </a:rPr>
              <a:pPr>
                <a:defRPr/>
              </a:pPr>
              <a:t>8/31/2018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3D3C6509-E6F3-461C-9AF9-53A4793BE544}"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698989"/>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BDF7BD19-C60C-4798-8F9B-39D01D258490}" type="datetime1">
              <a:rPr lang="en-US" smtClean="0">
                <a:solidFill>
                  <a:prstClr val="black">
                    <a:tint val="95000"/>
                  </a:prstClr>
                </a:solidFill>
              </a:rPr>
              <a:pPr>
                <a:defRPr/>
              </a:pPr>
              <a:t>8/31/2018</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pPr>
              <a:defRPr/>
            </a:pPr>
            <a:fld id="{4F23AD69-8695-49DE-A441-AE191AB208E4}"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0B3ADBC-E4B5-48A8-AEBF-A286F5F8367B}" type="datetime1">
              <a:rPr lang="en-US" smtClean="0">
                <a:solidFill>
                  <a:prstClr val="black">
                    <a:tint val="95000"/>
                  </a:prstClr>
                </a:solidFill>
              </a:rPr>
              <a:pPr>
                <a:defRPr/>
              </a:pPr>
              <a:t>8/31/2018</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pPr>
              <a:defRPr/>
            </a:pPr>
            <a:fld id="{77781751-2A91-4532-A6B1-8C4105B8CDA8}"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99B8335-5223-471E-96D1-DAABA8E9FCD5}" type="datetime1">
              <a:rPr lang="en-US" smtClean="0">
                <a:solidFill>
                  <a:prstClr val="black">
                    <a:tint val="95000"/>
                  </a:prstClr>
                </a:solidFill>
              </a:rPr>
              <a:pPr>
                <a:defRPr/>
              </a:pPr>
              <a:t>8/31/2018</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pPr>
              <a:defRPr/>
            </a:pPr>
            <a:fld id="{53CF2141-E62D-4C65-B012-087A44D2B6C1}"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77EA3927-2E7F-4937-893F-54F93481A225}" type="datetime1">
              <a:rPr lang="en-US" smtClean="0">
                <a:solidFill>
                  <a:prstClr val="black">
                    <a:tint val="95000"/>
                  </a:prstClr>
                </a:solidFill>
              </a:rPr>
              <a:pPr>
                <a:defRPr/>
              </a:pPr>
              <a:t>8/31/2018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B4777FB4-36EF-4560-836D-857073440DA4}"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FBFF03-4297-401B-8FC9-5D5F2713DC1B}" type="datetime1">
              <a:rPr lang="en-US">
                <a:solidFill>
                  <a:prstClr val="black">
                    <a:tint val="75000"/>
                  </a:prstClr>
                </a:solidFill>
              </a:rPr>
              <a:pPr>
                <a:def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FB8EE3-9D89-4576-93B8-27EAA937435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fld id="{1FC8F50B-3593-4694-A542-5E481F35AF54}" type="datetime1">
              <a:rPr lang="en-US" smtClean="0">
                <a:solidFill>
                  <a:prstClr val="black">
                    <a:tint val="95000"/>
                  </a:prstClr>
                </a:solidFill>
              </a:rPr>
              <a:pPr>
                <a:defRPr/>
              </a:pPr>
              <a:t>8/31/2018</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pPr>
              <a:defRPr/>
            </a:pPr>
            <a:fld id="{A1C9F9B7-A71D-4AEC-A20A-3AF4A6D5D45A}" type="slidenum">
              <a:rPr lang="en-US" smtClean="0">
                <a:solidFill>
                  <a:prstClr val="black">
                    <a:tint val="95000"/>
                  </a:prstClr>
                </a:solidFill>
              </a:rPr>
              <a:pPr>
                <a:def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2E4F44D-3F3A-404C-A098-939979A0E307}" type="datetime1">
              <a:rPr lang="en-US" smtClean="0">
                <a:solidFill>
                  <a:prstClr val="black">
                    <a:tint val="95000"/>
                  </a:prstClr>
                </a:solidFill>
              </a:rPr>
              <a:pPr>
                <a:defRPr/>
              </a:pPr>
              <a:t>8/31/2018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94530902-AC93-415F-B3C0-CD977F771AF6}"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8" name="Rectangle 7"/>
          <p:cNvSpPr/>
          <p:nvPr/>
        </p:nvSpPr>
        <p:spPr bwMode="ltGray">
          <a:xfrm>
            <a:off x="6647688"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2" name="Vertical Title 1"/>
          <p:cNvSpPr>
            <a:spLocks noGrp="1"/>
          </p:cNvSpPr>
          <p:nvPr>
            <p:ph type="title" orient="vert"/>
          </p:nvPr>
        </p:nvSpPr>
        <p:spPr>
          <a:xfrm>
            <a:off x="6781800" y="274642"/>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1E39621-C59C-4E64-BDAF-35C652C179E8}" type="datetime1">
              <a:rPr lang="en-US" smtClean="0">
                <a:solidFill>
                  <a:prstClr val="black">
                    <a:tint val="95000"/>
                  </a:prstClr>
                </a:solidFill>
              </a:rPr>
              <a:pPr>
                <a:defRPr/>
              </a:pPr>
              <a:t>8/31/2018</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61"/>
            <a:ext cx="3836404" cy="365125"/>
          </a:xfrm>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1D489B05-FE03-4948-AB29-85FE819BCC60}"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fld id="{A559B7DF-088E-4CFE-8564-8754C5B950E4}" type="datetime1">
              <a:rPr lang="en-US" smtClean="0">
                <a:solidFill>
                  <a:prstClr val="white">
                    <a:tint val="95000"/>
                  </a:prstClr>
                </a:solidFill>
              </a:rPr>
              <a:pPr>
                <a:defRPr/>
              </a:pPr>
              <a:t>8/31/2018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pPr>
              <a:defRPr/>
            </a:pPr>
            <a:fld id="{0544A8A6-E1D7-4C33-9471-785E77E6A66F}" type="slidenum">
              <a:rPr lang="en-US" smtClean="0">
                <a:solidFill>
                  <a:prstClr val="white">
                    <a:tint val="95000"/>
                  </a:prstClr>
                </a:solidFill>
              </a:rPr>
              <a:pPr>
                <a:def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7825A8F-1A9D-4468-A821-53975F884D32}" type="datetime1">
              <a:rPr lang="en-US" smtClean="0">
                <a:solidFill>
                  <a:prstClr val="black">
                    <a:tint val="95000"/>
                  </a:prstClr>
                </a:solidFill>
              </a:rPr>
              <a:pPr>
                <a:defRPr/>
              </a:pPr>
              <a:t>8/31/2018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783A7431-CC3F-44B4-B7AC-348400C90A16}"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2D844E0-4DFD-4424-BC67-6E7A456D0337}" type="datetime1">
              <a:rPr lang="en-US" smtClean="0">
                <a:solidFill>
                  <a:prstClr val="white">
                    <a:tint val="95000"/>
                  </a:prstClr>
                </a:solidFill>
              </a:rPr>
              <a:pPr>
                <a:defRPr/>
              </a:pPr>
              <a:t>8/31/2018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pPr>
              <a:defRPr/>
            </a:pPr>
            <a:fld id="{86D1182F-3412-4B97-B4AD-A15634503C92}" type="slidenum">
              <a:rPr lang="en-US" smtClean="0">
                <a:solidFill>
                  <a:prstClr val="white">
                    <a:tint val="95000"/>
                  </a:prstClr>
                </a:solidFill>
              </a:rPr>
              <a:pPr>
                <a:def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CCD68C5-36DA-4117-A0A3-ED4D2415F791}" type="datetime1">
              <a:rPr lang="en-US" smtClean="0">
                <a:solidFill>
                  <a:prstClr val="black">
                    <a:tint val="95000"/>
                  </a:prstClr>
                </a:solidFill>
              </a:rPr>
              <a:pPr>
                <a:defRPr/>
              </a:pPr>
              <a:t>8/31/2018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3D3C6509-E6F3-461C-9AF9-53A4793BE544}"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BDF7BD19-C60C-4798-8F9B-39D01D258490}" type="datetime1">
              <a:rPr lang="en-US" smtClean="0">
                <a:solidFill>
                  <a:prstClr val="black">
                    <a:tint val="95000"/>
                  </a:prstClr>
                </a:solidFill>
              </a:rPr>
              <a:pPr>
                <a:defRPr/>
              </a:pPr>
              <a:t>8/31/2018</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pPr>
              <a:defRPr/>
            </a:pPr>
            <a:fld id="{4F23AD69-8695-49DE-A441-AE191AB208E4}"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0B3ADBC-E4B5-48A8-AEBF-A286F5F8367B}" type="datetime1">
              <a:rPr lang="en-US" smtClean="0">
                <a:solidFill>
                  <a:prstClr val="black">
                    <a:tint val="95000"/>
                  </a:prstClr>
                </a:solidFill>
              </a:rPr>
              <a:pPr>
                <a:defRPr/>
              </a:pPr>
              <a:t>8/31/2018</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pPr>
              <a:defRPr/>
            </a:pPr>
            <a:fld id="{77781751-2A91-4532-A6B1-8C4105B8CDA8}"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99B8335-5223-471E-96D1-DAABA8E9FCD5}" type="datetime1">
              <a:rPr lang="en-US" smtClean="0">
                <a:solidFill>
                  <a:prstClr val="black">
                    <a:tint val="95000"/>
                  </a:prstClr>
                </a:solidFill>
              </a:rPr>
              <a:pPr>
                <a:defRPr/>
              </a:pPr>
              <a:t>8/31/2018</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pPr>
              <a:defRPr/>
            </a:pPr>
            <a:fld id="{53CF2141-E62D-4C65-B012-087A44D2B6C1}"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56D547-38F6-4EC6-B93D-F286EBB77EE4}" type="datetime1">
              <a:rPr lang="en-US">
                <a:solidFill>
                  <a:prstClr val="black">
                    <a:tint val="75000"/>
                  </a:prstClr>
                </a:solidFill>
              </a:rPr>
              <a:pPr>
                <a:def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C3C5A6-1566-4BC4-B105-C995FD4AFF0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77EA3927-2E7F-4937-893F-54F93481A225}" type="datetime1">
              <a:rPr lang="en-US" smtClean="0">
                <a:solidFill>
                  <a:prstClr val="black">
                    <a:tint val="95000"/>
                  </a:prstClr>
                </a:solidFill>
              </a:rPr>
              <a:pPr>
                <a:defRPr/>
              </a:pPr>
              <a:t>8/31/2018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B4777FB4-36EF-4560-836D-857073440DA4}"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fld id="{1FC8F50B-3593-4694-A542-5E481F35AF54}" type="datetime1">
              <a:rPr lang="en-US" smtClean="0">
                <a:solidFill>
                  <a:prstClr val="black">
                    <a:tint val="95000"/>
                  </a:prstClr>
                </a:solidFill>
              </a:rPr>
              <a:pPr>
                <a:defRPr/>
              </a:pPr>
              <a:t>8/31/2018</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pPr>
              <a:defRPr/>
            </a:pPr>
            <a:fld id="{A1C9F9B7-A71D-4AEC-A20A-3AF4A6D5D45A}" type="slidenum">
              <a:rPr lang="en-US" smtClean="0">
                <a:solidFill>
                  <a:prstClr val="black">
                    <a:tint val="95000"/>
                  </a:prstClr>
                </a:solidFill>
              </a:rPr>
              <a:pPr>
                <a:def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2E4F44D-3F3A-404C-A098-939979A0E307}" type="datetime1">
              <a:rPr lang="en-US" smtClean="0">
                <a:solidFill>
                  <a:prstClr val="black">
                    <a:tint val="95000"/>
                  </a:prstClr>
                </a:solidFill>
              </a:rPr>
              <a:pPr>
                <a:defRPr/>
              </a:pPr>
              <a:t>8/31/2018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94530902-AC93-415F-B3C0-CD977F771AF6}"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1E39621-C59C-4E64-BDAF-35C652C179E8}" type="datetime1">
              <a:rPr lang="en-US" smtClean="0">
                <a:solidFill>
                  <a:prstClr val="black">
                    <a:tint val="95000"/>
                  </a:prstClr>
                </a:solidFill>
              </a:rPr>
              <a:pPr>
                <a:defRPr/>
              </a:pPr>
              <a:t>8/31/2018</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1D489B05-FE03-4948-AB29-85FE819BCC60}" type="slidenum">
              <a:rPr lang="en-US" smtClean="0">
                <a:solidFill>
                  <a:prstClr val="black">
                    <a:tint val="95000"/>
                  </a:prstClr>
                </a:solidFill>
              </a:rPr>
              <a:pPr>
                <a:defRPr/>
              </a:pPr>
              <a:t>‹#›</a:t>
            </a:fld>
            <a:endParaRPr lang="en-US">
              <a:solidFill>
                <a:prstClr val="black">
                  <a:tint val="9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091A96-9C4E-4EF8-929D-EF98BA9A8916}" type="datetime1">
              <a:rPr lang="en-US">
                <a:solidFill>
                  <a:prstClr val="black">
                    <a:tint val="75000"/>
                  </a:prstClr>
                </a:solidFill>
              </a:rPr>
              <a:pPr>
                <a:defRPr/>
              </a:pPr>
              <a:t>8/31/2018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43A729-9064-4A1D-92BA-5CBD48D6227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602DC8-96AF-43E9-9C3E-0E8129D5B945}" type="datetime1">
              <a:rPr lang="en-US">
                <a:solidFill>
                  <a:prstClr val="black">
                    <a:tint val="75000"/>
                  </a:prstClr>
                </a:solidFill>
              </a:rPr>
              <a:pPr>
                <a:defRPr/>
              </a:pPr>
              <a:t>8/31/2018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09E387E-C5C2-4D23-976C-3880525CE77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1A89C6-9CCF-4C16-A911-FD778ADAED65}" type="datetime1">
              <a:rPr lang="en-US">
                <a:solidFill>
                  <a:prstClr val="black">
                    <a:tint val="75000"/>
                  </a:prstClr>
                </a:solidFill>
              </a:rPr>
              <a:pPr>
                <a:defRPr/>
              </a:pPr>
              <a:t>8/31/2018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1BC4AE7-BB4E-4346-84F8-7FAB202E7F6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A9C1BC-D9B7-4967-A3C2-B6E5A693F984}" type="datetime1">
              <a:rPr lang="en-US">
                <a:solidFill>
                  <a:prstClr val="black">
                    <a:tint val="75000"/>
                  </a:prstClr>
                </a:solidFill>
              </a:rPr>
              <a:pPr>
                <a:defRPr/>
              </a:pPr>
              <a:t>8/31/2018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8358958-2783-4321-8EA5-26F9914701F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63ABC2-0B0A-4926-A861-319D4B203E1C}" type="datetime1">
              <a:rPr lang="en-US">
                <a:solidFill>
                  <a:prstClr val="black">
                    <a:tint val="75000"/>
                  </a:prstClr>
                </a:solidFill>
              </a:rPr>
              <a:pPr>
                <a:defRPr/>
              </a:pPr>
              <a:t>8/31/2018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35AB1A-612B-45F2-8151-4ACBDFE4022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AB130A-CCB1-47A9-80CB-A72F277FC763}" type="datetime1">
              <a:rPr lang="en-US">
                <a:solidFill>
                  <a:prstClr val="black">
                    <a:tint val="75000"/>
                  </a:prstClr>
                </a:solidFill>
              </a:rPr>
              <a:pPr>
                <a:defRPr/>
              </a:pPr>
              <a:t>8/31/2018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2A8636-0969-426E-A778-7DD23F020BB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212C6D41-86F4-4E23-AD09-1DDF522B26CB}" type="datetime1">
              <a:rPr lang="en-US">
                <a:solidFill>
                  <a:prstClr val="black">
                    <a:tint val="75000"/>
                  </a:prstClr>
                </a:solidFill>
                <a:latin typeface="Arial" charset="0"/>
                <a:cs typeface="Arial" charset="0"/>
              </a:rPr>
              <a:pPr fontAlgn="base">
                <a:spcBef>
                  <a:spcPct val="0"/>
                </a:spcBef>
                <a:spcAft>
                  <a:spcPct val="0"/>
                </a:spcAft>
                <a:defRPr/>
              </a:pPr>
              <a:t>8/31/2018</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BA3FFB67-F4B1-4B01-BC42-6141F22FDE1F}"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7" name="Rectangle 6"/>
          <p:cNvSpPr/>
          <p:nvPr/>
        </p:nvSpPr>
        <p:spPr bwMode="ltGray">
          <a:xfrm>
            <a:off x="1" y="2"/>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3"/>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defRPr/>
            </a:pPr>
            <a:fld id="{A865FAFE-94BC-4D77-AA0E-2EF174B53B84}" type="datetime1">
              <a:rPr lang="en-US" smtClean="0">
                <a:solidFill>
                  <a:prstClr val="black">
                    <a:tint val="95000"/>
                  </a:prstClr>
                </a:solidFill>
                <a:latin typeface="Arial" charset="0"/>
                <a:cs typeface="Arial" charset="0"/>
              </a:rPr>
              <a:pPr fontAlgn="base">
                <a:spcBef>
                  <a:spcPct val="0"/>
                </a:spcBef>
                <a:spcAft>
                  <a:spcPct val="0"/>
                </a:spcAft>
                <a:defRPr/>
              </a:pPr>
              <a:t>8/31/2018</a:t>
            </a:fld>
            <a:endParaRPr lang="en-US">
              <a:solidFill>
                <a:prstClr val="black">
                  <a:tint val="95000"/>
                </a:prstClr>
              </a:solidFill>
              <a:latin typeface="Arial" charset="0"/>
              <a:cs typeface="Arial" charset="0"/>
            </a:endParaRPr>
          </a:p>
        </p:txBody>
      </p:sp>
      <p:sp>
        <p:nvSpPr>
          <p:cNvPr id="5" name="Footer Placeholder 4"/>
          <p:cNvSpPr>
            <a:spLocks noGrp="1"/>
          </p:cNvSpPr>
          <p:nvPr>
            <p:ph type="ftr" sz="quarter" idx="3"/>
          </p:nvPr>
        </p:nvSpPr>
        <p:spPr>
          <a:xfrm>
            <a:off x="2640597"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defRPr/>
            </a:pPr>
            <a:endParaRPr lang="en-US">
              <a:solidFill>
                <a:prstClr val="black">
                  <a:tint val="95000"/>
                </a:prstClr>
              </a:solidFill>
              <a:latin typeface="Arial" charset="0"/>
              <a:cs typeface="Arial" charset="0"/>
            </a:endParaRPr>
          </a:p>
        </p:txBody>
      </p:sp>
      <p:sp>
        <p:nvSpPr>
          <p:cNvPr id="6" name="Slide Number Placeholder 5"/>
          <p:cNvSpPr>
            <a:spLocks noGrp="1"/>
          </p:cNvSpPr>
          <p:nvPr>
            <p:ph type="sldNum" sz="quarter" idx="4"/>
          </p:nvPr>
        </p:nvSpPr>
        <p:spPr>
          <a:xfrm>
            <a:off x="8204397"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base">
              <a:spcBef>
                <a:spcPct val="0"/>
              </a:spcBef>
              <a:spcAft>
                <a:spcPct val="0"/>
              </a:spcAft>
              <a:defRPr/>
            </a:pPr>
            <a:fld id="{79C769F4-EE49-4319-8795-5FC84EA7BED0}" type="slidenum">
              <a:rPr lang="en-US" smtClean="0">
                <a:solidFill>
                  <a:prstClr val="black">
                    <a:tint val="95000"/>
                  </a:prstClr>
                </a:solidFill>
                <a:latin typeface="Arial" charset="0"/>
                <a:cs typeface="Arial" charset="0"/>
              </a:rPr>
              <a:pPr fontAlgn="base">
                <a:spcBef>
                  <a:spcPct val="0"/>
                </a:spcBef>
                <a:spcAft>
                  <a:spcPct val="0"/>
                </a:spcAft>
                <a:defRPr/>
              </a:pPr>
              <a:t>‹#›</a:t>
            </a:fld>
            <a:endParaRPr lang="en-US">
              <a:solidFill>
                <a:prstClr val="black">
                  <a:tint val="95000"/>
                </a:prstClr>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base">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defRPr/>
            </a:pPr>
            <a:fld id="{A865FAFE-94BC-4D77-AA0E-2EF174B53B84}" type="datetime1">
              <a:rPr lang="en-US" smtClean="0">
                <a:solidFill>
                  <a:prstClr val="black">
                    <a:tint val="95000"/>
                  </a:prstClr>
                </a:solidFill>
                <a:latin typeface="Arial" charset="0"/>
                <a:cs typeface="Arial" charset="0"/>
              </a:rPr>
              <a:pPr fontAlgn="base">
                <a:spcBef>
                  <a:spcPct val="0"/>
                </a:spcBef>
                <a:spcAft>
                  <a:spcPct val="0"/>
                </a:spcAft>
                <a:defRPr/>
              </a:pPr>
              <a:t>8/31/2018</a:t>
            </a:fld>
            <a:endParaRPr lang="en-US">
              <a:solidFill>
                <a:prstClr val="black">
                  <a:tint val="95000"/>
                </a:prstClr>
              </a:solidFill>
              <a:latin typeface="Arial" charset="0"/>
              <a:cs typeface="Arial" charset="0"/>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defRPr/>
            </a:pPr>
            <a:endParaRPr lang="en-US">
              <a:solidFill>
                <a:prstClr val="black">
                  <a:tint val="95000"/>
                </a:prstClr>
              </a:solidFill>
              <a:latin typeface="Arial" charset="0"/>
              <a:cs typeface="Arial" charset="0"/>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base">
              <a:spcBef>
                <a:spcPct val="0"/>
              </a:spcBef>
              <a:spcAft>
                <a:spcPct val="0"/>
              </a:spcAft>
              <a:defRPr/>
            </a:pPr>
            <a:fld id="{79C769F4-EE49-4319-8795-5FC84EA7BED0}" type="slidenum">
              <a:rPr lang="en-US" smtClean="0">
                <a:solidFill>
                  <a:prstClr val="black">
                    <a:tint val="95000"/>
                  </a:prstClr>
                </a:solidFill>
                <a:latin typeface="Arial" charset="0"/>
                <a:cs typeface="Arial" charset="0"/>
              </a:rPr>
              <a:pPr fontAlgn="base">
                <a:spcBef>
                  <a:spcPct val="0"/>
                </a:spcBef>
                <a:spcAft>
                  <a:spcPct val="0"/>
                </a:spcAft>
                <a:defRPr/>
              </a:pPr>
              <a:t>‹#›</a:t>
            </a:fld>
            <a:endParaRPr lang="en-US">
              <a:solidFill>
                <a:prstClr val="black">
                  <a:tint val="95000"/>
                </a:prstClr>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hopkins@d88a.org"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533400"/>
          <a:ext cx="8763000" cy="3535680"/>
        </p:xfrm>
        <a:graphic>
          <a:graphicData uri="http://schemas.openxmlformats.org/drawingml/2006/table">
            <a:tbl>
              <a:tblPr/>
              <a:tblGrid>
                <a:gridCol w="3962400"/>
                <a:gridCol w="4800600"/>
              </a:tblGrid>
              <a:tr h="16764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libri" charset="0"/>
                          <a:ea typeface="ＭＳ Ｐゴシック" charset="-128"/>
                          <a:cs typeface="Arial" charset="0"/>
                        </a:rPr>
                        <a:t>Yesterday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Calibri" charset="0"/>
                          <a:ea typeface="ＭＳ Ｐゴシック" charset="-128"/>
                          <a:cs typeface="Arial" charset="0"/>
                        </a:rPr>
                        <a:t>Handouts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1. </a:t>
                      </a:r>
                      <a:r>
                        <a:rPr kumimoji="0" lang="en-US" sz="1600" b="0" i="0" u="none" strike="noStrike" cap="none" normalizeH="0" baseline="0" dirty="0" err="1" smtClean="0">
                          <a:ln>
                            <a:noFill/>
                          </a:ln>
                          <a:solidFill>
                            <a:schemeClr val="tx1"/>
                          </a:solidFill>
                          <a:effectLst/>
                          <a:latin typeface="Calibri" charset="0"/>
                          <a:ea typeface="ＭＳ Ｐゴシック" charset="-128"/>
                          <a:cs typeface="Arial" charset="0"/>
                        </a:rPr>
                        <a:t>Prepostions</a:t>
                      </a: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/Pronouns Worksheet</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chemeClr val="tx1"/>
                        </a:solidFill>
                        <a:effectLst/>
                        <a:latin typeface="Calibri" charset="0"/>
                        <a:ea typeface="ＭＳ Ｐゴシック"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Calibri" charset="0"/>
                          <a:ea typeface="ＭＳ Ｐゴシック" charset="-128"/>
                          <a:cs typeface="Arial" charset="0"/>
                        </a:rPr>
                        <a:t>Homework</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1. </a:t>
                      </a:r>
                      <a:r>
                        <a:rPr kumimoji="0" lang="en-US" sz="1600" b="0" i="0" u="none" strike="noStrike" cap="none" normalizeH="0" baseline="0" dirty="0" err="1" smtClean="0">
                          <a:ln>
                            <a:noFill/>
                          </a:ln>
                          <a:solidFill>
                            <a:schemeClr val="tx1"/>
                          </a:solidFill>
                          <a:effectLst/>
                          <a:latin typeface="Calibri" charset="0"/>
                          <a:ea typeface="ＭＳ Ｐゴシック" charset="-128"/>
                          <a:cs typeface="Arial" charset="0"/>
                        </a:rPr>
                        <a:t>Prepostions</a:t>
                      </a: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/Pronouns Worksheet</a:t>
                      </a:r>
                      <a:endParaRPr kumimoji="0" lang="en-US" sz="1800" b="1" i="1" u="none" strike="noStrike" cap="none" normalizeH="0" baseline="0" dirty="0" smtClean="0">
                        <a:ln>
                          <a:noFill/>
                        </a:ln>
                        <a:solidFill>
                          <a:schemeClr val="tx1"/>
                        </a:solidFill>
                        <a:effectLst/>
                        <a:latin typeface="Calibri" charset="0"/>
                        <a:ea typeface="ＭＳ Ｐゴシック"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chemeClr val="tx1"/>
                        </a:solidFill>
                        <a:effectLst/>
                        <a:latin typeface="Calibri" charset="0"/>
                        <a:ea typeface="ＭＳ Ｐゴシック"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Calibri" charset="0"/>
                          <a:ea typeface="ＭＳ Ｐゴシック" charset="-128"/>
                          <a:cs typeface="Arial" charset="0"/>
                        </a:rPr>
                        <a:t>Due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1. </a:t>
                      </a:r>
                      <a:r>
                        <a:rPr kumimoji="0" lang="en-US" sz="1600" b="0" i="0" u="none" strike="noStrike" cap="none" normalizeH="0" baseline="0" dirty="0" smtClean="0">
                          <a:ln>
                            <a:noFill/>
                          </a:ln>
                          <a:solidFill>
                            <a:schemeClr val="tx1"/>
                          </a:solidFill>
                          <a:effectLst/>
                          <a:latin typeface="Calibri" charset="0"/>
                          <a:ea typeface="+mn-ea"/>
                          <a:cs typeface="Arial" charset="0"/>
                        </a:rPr>
                        <a:t>Adjectives/Adverbs</a:t>
                      </a:r>
                      <a:r>
                        <a:rPr kumimoji="0" lang="en-US" sz="1600" b="0" i="0" u="none" strike="noStrike" cap="none" normalizeH="0" baseline="0" dirty="0" smtClean="0">
                          <a:ln>
                            <a:noFill/>
                          </a:ln>
                          <a:solidFill>
                            <a:schemeClr val="tx1"/>
                          </a:solidFill>
                          <a:effectLst/>
                          <a:latin typeface="Calibri" charset="0"/>
                          <a:cs typeface="Arial" charset="0"/>
                        </a:rPr>
                        <a:t> Worksheet</a:t>
                      </a:r>
                      <a:endParaRPr kumimoji="0" lang="en-US" sz="1600" b="0" i="0" u="none" strike="noStrike" cap="none" normalizeH="0" baseline="0" dirty="0" smtClean="0">
                        <a:ln>
                          <a:noFill/>
                        </a:ln>
                        <a:solidFill>
                          <a:schemeClr val="tx1"/>
                        </a:solidFill>
                        <a:effectLst/>
                        <a:latin typeface="Calibri" charset="0"/>
                        <a:ea typeface="ＭＳ Ｐゴシック"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libri" charset="0"/>
                          <a:ea typeface="ＭＳ Ｐゴシック" charset="-128"/>
                          <a:cs typeface="Arial" charset="0"/>
                        </a:rPr>
                        <a:t>August </a:t>
                      </a:r>
                      <a:r>
                        <a:rPr kumimoji="0" lang="en-US" sz="2000" b="1" i="0" u="sng" strike="noStrike" cap="none" normalizeH="0" baseline="0" dirty="0" smtClean="0">
                          <a:ln>
                            <a:noFill/>
                          </a:ln>
                          <a:solidFill>
                            <a:schemeClr val="tx1"/>
                          </a:solidFill>
                          <a:effectLst/>
                          <a:latin typeface="Calibri" charset="0"/>
                          <a:ea typeface="ＭＳ Ｐゴシック" charset="-128"/>
                          <a:cs typeface="Arial" charset="0"/>
                        </a:rPr>
                        <a:t>31, </a:t>
                      </a:r>
                      <a:r>
                        <a:rPr kumimoji="0" lang="en-US" sz="2000" b="1" i="0" u="sng" strike="noStrike" cap="none" normalizeH="0" baseline="0" dirty="0" smtClean="0">
                          <a:ln>
                            <a:noFill/>
                          </a:ln>
                          <a:solidFill>
                            <a:schemeClr val="tx1"/>
                          </a:solidFill>
                          <a:effectLst/>
                          <a:latin typeface="Calibri" charset="0"/>
                          <a:ea typeface="ＭＳ Ｐゴシック" charset="-128"/>
                          <a:cs typeface="Arial" charset="0"/>
                        </a:rPr>
                        <a:t>2018 </a:t>
                      </a:r>
                      <a:r>
                        <a:rPr kumimoji="0" lang="en-US" sz="2000" b="1" i="0" u="sng" strike="noStrike" cap="none" normalizeH="0" baseline="0" dirty="0" smtClean="0">
                          <a:ln>
                            <a:noFill/>
                          </a:ln>
                          <a:solidFill>
                            <a:schemeClr val="tx1"/>
                          </a:solidFill>
                          <a:effectLst/>
                          <a:latin typeface="Calibri" charset="0"/>
                          <a:ea typeface="ＭＳ Ｐゴシック" charset="-128"/>
                          <a:cs typeface="Arial" charset="0"/>
                        </a:rPr>
                        <a:t>(Friday</a:t>
                      </a:r>
                      <a:r>
                        <a:rPr kumimoji="0" lang="en-US" sz="2000" b="1" i="0" u="sng" strike="noStrike" cap="none" normalizeH="0" baseline="0" dirty="0" smtClean="0">
                          <a:ln>
                            <a:noFill/>
                          </a:ln>
                          <a:solidFill>
                            <a:schemeClr val="tx1"/>
                          </a:solidFill>
                          <a:effectLst/>
                          <a:latin typeface="Calibri" charset="0"/>
                          <a:ea typeface="ＭＳ Ｐゴシック" charset="-128"/>
                          <a:cs typeface="Arial" charset="0"/>
                        </a:rPr>
                        <a:t>)</a:t>
                      </a:r>
                      <a:endParaRPr kumimoji="0" lang="en-US" sz="1600" b="0" i="0" u="none" strike="noStrike" cap="none" normalizeH="0" baseline="0" dirty="0" smtClean="0">
                        <a:ln>
                          <a:noFill/>
                        </a:ln>
                        <a:solidFill>
                          <a:schemeClr val="tx1"/>
                        </a:solidFill>
                        <a:effectLst/>
                        <a:latin typeface="Calibri" charset="0"/>
                        <a:ea typeface="ＭＳ Ｐゴシック" charset="-128"/>
                        <a:cs typeface="Arial" charset="0"/>
                      </a:endParaRP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1. Bell Ringer</a:t>
                      </a: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2. </a:t>
                      </a:r>
                      <a:r>
                        <a:rPr kumimoji="0" lang="en-US" sz="1600" b="0" i="0" u="none" strike="noStrike" cap="none" normalizeH="0" baseline="0" dirty="0" err="1" smtClean="0">
                          <a:ln>
                            <a:noFill/>
                          </a:ln>
                          <a:solidFill>
                            <a:schemeClr val="tx1"/>
                          </a:solidFill>
                          <a:effectLst/>
                          <a:latin typeface="Calibri" charset="0"/>
                          <a:ea typeface="ＭＳ Ｐゴシック" charset="-128"/>
                          <a:cs typeface="Arial" charset="0"/>
                        </a:rPr>
                        <a:t>Prepostions</a:t>
                      </a: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/Pronouns Worksheet</a:t>
                      </a:r>
                      <a:endParaRPr kumimoji="0" lang="en-US" sz="1600" b="0" i="0" u="none" strike="noStrike" cap="none" normalizeH="0" baseline="0" dirty="0" smtClean="0">
                        <a:ln>
                          <a:noFill/>
                        </a:ln>
                        <a:solidFill>
                          <a:schemeClr val="tx1"/>
                        </a:solidFill>
                        <a:effectLst/>
                        <a:latin typeface="Calibri" charset="0"/>
                        <a:ea typeface="ＭＳ Ｐゴシック" charset="-128"/>
                        <a:cs typeface="Arial" charset="0"/>
                      </a:endParaRP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3. </a:t>
                      </a: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Group Work - Thesis </a:t>
                      </a: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Practice </a:t>
                      </a:r>
                      <a:endParaRPr kumimoji="0" lang="en-US" sz="1600" b="0" i="0" u="none" strike="noStrike" cap="none" normalizeH="0" baseline="0" dirty="0" smtClean="0">
                        <a:ln>
                          <a:noFill/>
                        </a:ln>
                        <a:solidFill>
                          <a:schemeClr val="tx1"/>
                        </a:solidFill>
                        <a:effectLst/>
                        <a:latin typeface="Calibri" charset="0"/>
                        <a:ea typeface="ＭＳ Ｐゴシック" charset="-128"/>
                        <a:cs typeface="Arial" charset="0"/>
                      </a:endParaRP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4. </a:t>
                      </a:r>
                      <a:r>
                        <a:rPr kumimoji="0" lang="en-US" sz="1600" b="0" i="0" u="none" strike="noStrike" cap="none" normalizeH="0" baseline="0" smtClean="0">
                          <a:ln>
                            <a:noFill/>
                          </a:ln>
                          <a:solidFill>
                            <a:schemeClr val="tx1"/>
                          </a:solidFill>
                          <a:effectLst/>
                          <a:latin typeface="Calibri" charset="0"/>
                          <a:ea typeface="ＭＳ Ｐゴシック" charset="-128"/>
                          <a:cs typeface="Arial" charset="0"/>
                        </a:rPr>
                        <a:t>Notes - Body </a:t>
                      </a: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Paragraphs</a:t>
                      </a:r>
                      <a:endParaRPr kumimoji="0" lang="en-US" sz="1600" b="0" i="0" u="none" strike="noStrike" cap="none" normalizeH="0" baseline="0" dirty="0" smtClean="0">
                        <a:ln>
                          <a:noFill/>
                        </a:ln>
                        <a:solidFill>
                          <a:schemeClr val="tx1"/>
                        </a:solidFill>
                        <a:effectLst/>
                        <a:latin typeface="Calibri" charset="0"/>
                        <a:ea typeface="ＭＳ Ｐゴシック" charset="-128"/>
                        <a:cs typeface="Arial" charset="0"/>
                      </a:endParaRPr>
                    </a:p>
                    <a:p>
                      <a:pPr marL="533400" marR="0" lvl="0" indent="-5334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charset="0"/>
                        <a:ea typeface="ＭＳ Ｐゴシック" charset="-128"/>
                        <a:cs typeface="Arial" charset="0"/>
                      </a:endParaRP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My Email: </a:t>
                      </a:r>
                      <a:r>
                        <a:rPr kumimoji="0" lang="en-US" sz="1600" b="1" i="0" u="none" strike="noStrike" cap="none" normalizeH="0" baseline="0" dirty="0" smtClean="0">
                          <a:ln>
                            <a:noFill/>
                          </a:ln>
                          <a:solidFill>
                            <a:schemeClr val="tx1"/>
                          </a:solidFill>
                          <a:effectLst/>
                          <a:latin typeface="Calibri" charset="0"/>
                          <a:ea typeface="ＭＳ Ｐゴシック" charset="-128"/>
                          <a:cs typeface="Arial" charset="0"/>
                          <a:hlinkClick r:id="rId3"/>
                        </a:rPr>
                        <a:t>dhopkins@d88a.org</a:t>
                      </a:r>
                      <a:endParaRPr kumimoji="0" lang="en-US" sz="1600" b="1" i="0" u="none" strike="noStrike" cap="none" normalizeH="0" baseline="0" dirty="0" smtClean="0">
                        <a:ln>
                          <a:noFill/>
                        </a:ln>
                        <a:solidFill>
                          <a:schemeClr val="tx1"/>
                        </a:solidFill>
                        <a:effectLst/>
                        <a:latin typeface="Calibri" charset="0"/>
                        <a:ea typeface="ＭＳ Ｐゴシック"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6400">
                <a:tc vMerge="1">
                  <a:txBody>
                    <a:bodyPr/>
                    <a:lstStyle/>
                    <a:p>
                      <a:endParaRPr lang="en-US"/>
                    </a:p>
                  </a:txBody>
                  <a:tcPr/>
                </a:tc>
                <a:tc>
                  <a:txBody>
                    <a:bodyPr/>
                    <a:lstStyle/>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libri" charset="0"/>
                          <a:ea typeface="ＭＳ Ｐゴシック" charset="-128"/>
                          <a:cs typeface="Arial" charset="0"/>
                        </a:rPr>
                        <a:t>Today’s Homework</a:t>
                      </a: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1. </a:t>
                      </a:r>
                      <a:r>
                        <a:rPr kumimoji="0" lang="en-US" sz="1600" b="0" i="0" u="none" strike="noStrike" cap="none" normalizeH="0" baseline="0" dirty="0" smtClean="0">
                          <a:ln>
                            <a:noFill/>
                          </a:ln>
                          <a:solidFill>
                            <a:schemeClr val="tx1"/>
                          </a:solidFill>
                          <a:effectLst/>
                          <a:latin typeface="Calibri" charset="0"/>
                          <a:ea typeface="ＭＳ Ｐゴシック" charset="-128"/>
                          <a:cs typeface="Arial" charset="0"/>
                        </a:rPr>
                        <a:t>None</a:t>
                      </a:r>
                      <a:endParaRPr kumimoji="0" lang="en-US" sz="1600" b="0" i="0" u="none" strike="noStrike" cap="none" normalizeH="0" baseline="0" dirty="0" smtClean="0">
                        <a:ln>
                          <a:noFill/>
                        </a:ln>
                        <a:solidFill>
                          <a:schemeClr val="tx1"/>
                        </a:solidFill>
                        <a:effectLst/>
                        <a:latin typeface="Calibri" charset="0"/>
                        <a:ea typeface="ＭＳ Ｐゴシック"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152400" y="152402"/>
          <a:ext cx="8763000" cy="371475"/>
        </p:xfrm>
        <a:graphic>
          <a:graphicData uri="http://schemas.openxmlformats.org/drawingml/2006/table">
            <a:tbl>
              <a:tblPr/>
              <a:tblGrid>
                <a:gridCol w="8763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2"/>
                          </a:solidFill>
                          <a:effectLst/>
                          <a:latin typeface="Calibri" charset="0"/>
                          <a:cs typeface="Arial" charset="0"/>
                        </a:rPr>
                        <a:t>8</a:t>
                      </a:r>
                      <a:r>
                        <a:rPr kumimoji="0" lang="en-US" sz="1800" b="1" i="1" u="none" strike="noStrike" cap="none" normalizeH="0" baseline="30000" dirty="0" smtClean="0">
                          <a:ln>
                            <a:noFill/>
                          </a:ln>
                          <a:solidFill>
                            <a:schemeClr val="bg2"/>
                          </a:solidFill>
                          <a:effectLst/>
                          <a:latin typeface="Calibri" charset="0"/>
                          <a:cs typeface="Arial" charset="0"/>
                        </a:rPr>
                        <a:t>th</a:t>
                      </a:r>
                      <a:r>
                        <a:rPr kumimoji="0" lang="en-US" sz="1800" b="1" i="1" u="none" strike="noStrike" cap="none" normalizeH="0" baseline="0" dirty="0" smtClean="0">
                          <a:ln>
                            <a:noFill/>
                          </a:ln>
                          <a:solidFill>
                            <a:schemeClr val="bg2"/>
                          </a:solidFill>
                          <a:effectLst/>
                          <a:latin typeface="Calibri" charset="0"/>
                          <a:cs typeface="Arial" charset="0"/>
                        </a:rPr>
                        <a:t> Grade English /Language Arts – Mr. Hopkins</a:t>
                      </a:r>
                    </a:p>
                  </a:txBody>
                  <a:tcPr marT="45798" marB="45798" horzOverflow="overflow">
                    <a:lnL>
                      <a:noFill/>
                    </a:lnL>
                    <a:lnR>
                      <a:noFill/>
                    </a:lnR>
                    <a:lnT>
                      <a:noFill/>
                    </a:lnT>
                    <a:lnB>
                      <a:noFill/>
                    </a:lnB>
                    <a:lnTlToBr>
                      <a:noFill/>
                    </a:lnTlToBr>
                    <a:lnBlToTr>
                      <a:noFill/>
                    </a:lnBlToTr>
                    <a:solidFill>
                      <a:srgbClr val="C00000"/>
                    </a:solidFill>
                  </a:tcPr>
                </a:tc>
              </a:tr>
            </a:tbl>
          </a:graphicData>
        </a:graphic>
      </p:graphicFrame>
      <p:graphicFrame>
        <p:nvGraphicFramePr>
          <p:cNvPr id="2078" name="Group 30"/>
          <p:cNvGraphicFramePr>
            <a:graphicFrameLocks noGrp="1"/>
          </p:cNvGraphicFramePr>
          <p:nvPr/>
        </p:nvGraphicFramePr>
        <p:xfrm>
          <a:off x="152400" y="3962400"/>
          <a:ext cx="8763000" cy="2806786"/>
        </p:xfrm>
        <a:graphic>
          <a:graphicData uri="http://schemas.openxmlformats.org/drawingml/2006/table">
            <a:tbl>
              <a:tblPr/>
              <a:tblGrid>
                <a:gridCol w="4381500"/>
                <a:gridCol w="4381500"/>
              </a:tblGrid>
              <a:tr h="33515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charset="0"/>
                          <a:cs typeface="Arial" charset="0"/>
                        </a:rPr>
                        <a:t>Unit 1: Summer Reading</a:t>
                      </a:r>
                      <a:endParaRPr kumimoji="0" lang="en-US" sz="1600" b="1" i="1" u="none" strike="noStrike" cap="none" normalizeH="0" baseline="0" dirty="0" smtClean="0">
                        <a:ln>
                          <a:noFill/>
                        </a:ln>
                        <a:solidFill>
                          <a:schemeClr val="bg1"/>
                        </a:solidFill>
                        <a:effectLst/>
                        <a:latin typeface="Calibri" charset="0"/>
                        <a:cs typeface="Arial"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hMerge="1">
                  <a:txBody>
                    <a:bodyPr/>
                    <a:lstStyle/>
                    <a:p>
                      <a:endParaRPr lang="en-US"/>
                    </a:p>
                  </a:txBody>
                  <a:tcPr/>
                </a:tc>
              </a:tr>
              <a:tr h="3351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charset="0"/>
                          <a:cs typeface="Arial" charset="0"/>
                        </a:rPr>
                        <a:t>Daily Assignments/Moments</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charset="0"/>
                          <a:cs typeface="Arial" charset="0"/>
                        </a:rPr>
                        <a:t>Assessments</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1798320">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libri" charset="0"/>
                          <a:cs typeface="Arial" charset="0"/>
                        </a:rPr>
                        <a:t>Parts of Speech Pre-Test – 10pts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libri" charset="0"/>
                          <a:cs typeface="Arial" charset="0"/>
                        </a:rPr>
                        <a:t>Parts of Speech Worksheet – </a:t>
                      </a:r>
                      <a:r>
                        <a:rPr kumimoji="0" lang="en-US" sz="1600" b="0" i="0" u="none" strike="noStrike" cap="none" normalizeH="0" baseline="0" dirty="0" smtClean="0">
                          <a:ln>
                            <a:noFill/>
                          </a:ln>
                          <a:solidFill>
                            <a:schemeClr val="tx1"/>
                          </a:solidFill>
                          <a:effectLst/>
                          <a:latin typeface="Calibri" charset="0"/>
                          <a:cs typeface="Arial" charset="0"/>
                        </a:rPr>
                        <a:t>10pts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libri" charset="0"/>
                          <a:cs typeface="Arial" charset="0"/>
                        </a:rPr>
                        <a:t>Adjectives/Adverbs Worksheet – 10pts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Calibri"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charset="0"/>
                        <a:cs typeface="Arial" charset="0"/>
                      </a:endParaRP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libri" charset="0"/>
                          <a:cs typeface="Arial" charset="0"/>
                        </a:rPr>
                        <a:t>Summer Reading Assessment – 50pts</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07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bg1"/>
                          </a:solidFill>
                          <a:effectLst/>
                          <a:latin typeface="Calibri" charset="0"/>
                          <a:cs typeface="Arial" charset="0"/>
                        </a:rPr>
                        <a:t>All documents and assignments will be loaded onto my class page</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hMerge="1">
                  <a:txBody>
                    <a:bodyPr/>
                    <a:lstStyle/>
                    <a:p>
                      <a:endParaRPr lang="en-US"/>
                    </a:p>
                  </a:txBody>
                  <a:tcPr/>
                </a:tc>
              </a:tr>
            </a:tbl>
          </a:graphicData>
        </a:graphic>
      </p:graphicFrame>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677150" cy="854074"/>
          </a:xfrm>
        </p:spPr>
        <p:txBody>
          <a:bodyPr/>
          <a:lstStyle/>
          <a:p>
            <a:r>
              <a:rPr lang="en-US" dirty="0" smtClean="0"/>
              <a:t>The Big Seven</a:t>
            </a:r>
            <a:endParaRPr lang="en-US" dirty="0"/>
          </a:p>
        </p:txBody>
      </p:sp>
      <p:sp>
        <p:nvSpPr>
          <p:cNvPr id="3" name="Content Placeholder 2"/>
          <p:cNvSpPr>
            <a:spLocks noGrp="1"/>
          </p:cNvSpPr>
          <p:nvPr>
            <p:ph idx="1"/>
          </p:nvPr>
        </p:nvSpPr>
        <p:spPr>
          <a:xfrm>
            <a:off x="228600" y="1447800"/>
            <a:ext cx="8686800" cy="5181600"/>
          </a:xfrm>
        </p:spPr>
        <p:txBody>
          <a:bodyPr>
            <a:normAutofit fontScale="85000" lnSpcReduction="20000"/>
          </a:bodyPr>
          <a:lstStyle/>
          <a:p>
            <a:pPr marL="514350" indent="-514350">
              <a:buFont typeface="+mj-lt"/>
              <a:buAutoNum type="arabicPeriod"/>
            </a:pPr>
            <a:r>
              <a:rPr lang="en-US" dirty="0" smtClean="0"/>
              <a:t>What does this character </a:t>
            </a:r>
            <a:r>
              <a:rPr lang="en-US" u="sng" dirty="0" smtClean="0"/>
              <a:t>want</a:t>
            </a:r>
            <a:r>
              <a:rPr lang="en-US" dirty="0" smtClean="0"/>
              <a:t>?</a:t>
            </a:r>
          </a:p>
          <a:p>
            <a:pPr marL="514350" indent="-514350">
              <a:buFont typeface="+mj-lt"/>
              <a:buAutoNum type="arabicPeriod"/>
            </a:pPr>
            <a:endParaRPr lang="en-US" sz="600" dirty="0" smtClean="0"/>
          </a:p>
          <a:p>
            <a:pPr marL="514350" indent="-514350">
              <a:buFont typeface="+mj-lt"/>
              <a:buAutoNum type="arabicPeriod"/>
            </a:pPr>
            <a:r>
              <a:rPr lang="en-US" dirty="0" smtClean="0"/>
              <a:t>What does this character </a:t>
            </a:r>
            <a:r>
              <a:rPr lang="en-US" u="sng" dirty="0" smtClean="0"/>
              <a:t>need</a:t>
            </a:r>
            <a:r>
              <a:rPr lang="en-US" dirty="0" smtClean="0"/>
              <a:t>?</a:t>
            </a:r>
          </a:p>
          <a:p>
            <a:pPr marL="514350" indent="-514350">
              <a:buFont typeface="+mj-lt"/>
              <a:buAutoNum type="arabicPeriod"/>
            </a:pPr>
            <a:endParaRPr lang="en-US" sz="600" dirty="0" smtClean="0"/>
          </a:p>
          <a:p>
            <a:pPr marL="514350" indent="-514350">
              <a:buFont typeface="+mj-lt"/>
              <a:buAutoNum type="arabicPeriod"/>
            </a:pPr>
            <a:r>
              <a:rPr lang="en-US" dirty="0" smtClean="0"/>
              <a:t>How do these wants and needs </a:t>
            </a:r>
            <a:r>
              <a:rPr lang="en-US" b="1" dirty="0" smtClean="0"/>
              <a:t>conflict</a:t>
            </a:r>
            <a:r>
              <a:rPr lang="en-US" dirty="0" smtClean="0"/>
              <a:t> within the character?</a:t>
            </a:r>
          </a:p>
          <a:p>
            <a:pPr marL="514350" indent="-514350">
              <a:buFont typeface="+mj-lt"/>
              <a:buAutoNum type="arabicPeriod"/>
            </a:pPr>
            <a:endParaRPr lang="en-US" sz="600" dirty="0" smtClean="0"/>
          </a:p>
          <a:p>
            <a:pPr marL="514350" indent="-514350">
              <a:buFont typeface="+mj-lt"/>
              <a:buAutoNum type="arabicPeriod"/>
            </a:pPr>
            <a:r>
              <a:rPr lang="en-US" dirty="0" smtClean="0"/>
              <a:t>How do the wants and needs conflict </a:t>
            </a:r>
            <a:r>
              <a:rPr lang="en-US" u="sng" dirty="0" smtClean="0"/>
              <a:t>with the outside world</a:t>
            </a:r>
            <a:r>
              <a:rPr lang="en-US" dirty="0" smtClean="0"/>
              <a:t>?</a:t>
            </a:r>
          </a:p>
          <a:p>
            <a:pPr marL="514350" indent="-514350">
              <a:buFont typeface="+mj-lt"/>
              <a:buAutoNum type="arabicPeriod"/>
            </a:pPr>
            <a:endParaRPr lang="en-US" sz="600" dirty="0" smtClean="0"/>
          </a:p>
          <a:p>
            <a:pPr marL="514350" indent="-514350">
              <a:buFont typeface="+mj-lt"/>
              <a:buAutoNum type="arabicPeriod"/>
            </a:pPr>
            <a:r>
              <a:rPr lang="en-US" dirty="0" smtClean="0"/>
              <a:t>How do the wants and needs conflict </a:t>
            </a:r>
            <a:r>
              <a:rPr lang="en-US" u="sng" dirty="0" smtClean="0"/>
              <a:t>with the other characters</a:t>
            </a:r>
            <a:r>
              <a:rPr lang="en-US" dirty="0" smtClean="0"/>
              <a:t>?</a:t>
            </a:r>
          </a:p>
          <a:p>
            <a:pPr marL="514350" indent="-514350">
              <a:buFont typeface="+mj-lt"/>
              <a:buAutoNum type="arabicPeriod"/>
            </a:pPr>
            <a:endParaRPr lang="en-US" sz="500" dirty="0" smtClean="0"/>
          </a:p>
          <a:p>
            <a:pPr marL="514350" indent="-514350">
              <a:lnSpc>
                <a:spcPct val="120000"/>
              </a:lnSpc>
              <a:buFont typeface="+mj-lt"/>
              <a:buAutoNum type="arabicPeriod"/>
            </a:pPr>
            <a:r>
              <a:rPr lang="en-US" dirty="0" smtClean="0"/>
              <a:t>How does the character </a:t>
            </a:r>
            <a:r>
              <a:rPr lang="en-US" b="1" dirty="0" smtClean="0"/>
              <a:t>change</a:t>
            </a:r>
            <a:r>
              <a:rPr lang="en-US" dirty="0" smtClean="0"/>
              <a:t> through those conflicts and how does the resolution of those conflicts </a:t>
            </a:r>
            <a:r>
              <a:rPr lang="en-US" u="sng" dirty="0" smtClean="0"/>
              <a:t>affect the character</a:t>
            </a:r>
            <a:r>
              <a:rPr lang="en-US" dirty="0" smtClean="0"/>
              <a:t>?</a:t>
            </a:r>
          </a:p>
          <a:p>
            <a:pPr marL="514350" indent="-514350">
              <a:buFont typeface="+mj-lt"/>
              <a:buAutoNum type="arabicPeriod"/>
            </a:pPr>
            <a:endParaRPr lang="en-US" sz="500" dirty="0" smtClean="0"/>
          </a:p>
          <a:p>
            <a:pPr marL="514350" indent="-514350">
              <a:buFont typeface="+mj-lt"/>
              <a:buAutoNum type="arabicPeriod"/>
            </a:pPr>
            <a:r>
              <a:rPr lang="en-US" dirty="0" smtClean="0"/>
              <a:t>What impact does that change have </a:t>
            </a:r>
            <a:r>
              <a:rPr lang="en-US" u="sng" dirty="0" smtClean="0"/>
              <a:t>on everyone else</a:t>
            </a:r>
            <a:r>
              <a:rPr lang="en-US" dirty="0" smtClean="0"/>
              <a:t>?</a:t>
            </a: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to="" calcmode="lin" valueType="num">
                                      <p:cBhvr>
                                        <p:cTn id="27" dur="1" fill="hold"/>
                                        <p:tgtEl>
                                          <p:spTgt spid="3">
                                            <p:txEl>
                                              <p:pRg st="8" end="8"/>
                                            </p:txEl>
                                          </p:spTgt>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to="" calcmode="lin" valueType="num">
                                      <p:cBhvr>
                                        <p:cTn id="31" dur="1" fill="hold"/>
                                        <p:tgtEl>
                                          <p:spTgt spid="3">
                                            <p:txEl>
                                              <p:pRg st="10" end="10"/>
                                            </p:txEl>
                                          </p:spTgt>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to="" calcmode="lin" valueType="num">
                                      <p:cBhvr>
                                        <p:cTn id="35" dur="1" fill="hold"/>
                                        <p:tgtEl>
                                          <p:spTgt spid="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838200"/>
          </a:xfrm>
          <a:noFill/>
        </p:spPr>
        <p:txBody>
          <a:bodyPr>
            <a:noAutofit/>
          </a:bodyPr>
          <a:lstStyle/>
          <a:p>
            <a:r>
              <a:rPr lang="en-US" dirty="0" smtClean="0"/>
              <a:t>Finding Theme Small Group Work</a:t>
            </a:r>
            <a:endParaRPr lang="en-US" dirty="0"/>
          </a:p>
        </p:txBody>
      </p:sp>
      <p:sp>
        <p:nvSpPr>
          <p:cNvPr id="3" name="Content Placeholder 2"/>
          <p:cNvSpPr>
            <a:spLocks noGrp="1"/>
          </p:cNvSpPr>
          <p:nvPr>
            <p:ph idx="1"/>
          </p:nvPr>
        </p:nvSpPr>
        <p:spPr>
          <a:xfrm>
            <a:off x="448965" y="1524000"/>
            <a:ext cx="8229600" cy="4876799"/>
          </a:xfrm>
        </p:spPr>
        <p:txBody>
          <a:bodyPr>
            <a:normAutofit fontScale="85000" lnSpcReduction="20000"/>
          </a:bodyPr>
          <a:lstStyle/>
          <a:p>
            <a:r>
              <a:rPr lang="en-US" dirty="0" smtClean="0"/>
              <a:t>I will assign you to your groups.</a:t>
            </a:r>
          </a:p>
          <a:p>
            <a:endParaRPr lang="en-US" dirty="0" smtClean="0"/>
          </a:p>
          <a:p>
            <a:r>
              <a:rPr lang="en-US" dirty="0" smtClean="0"/>
              <a:t>Once in your groups, you will receive one children’s book.</a:t>
            </a:r>
          </a:p>
          <a:p>
            <a:endParaRPr lang="en-US" dirty="0" smtClean="0"/>
          </a:p>
          <a:p>
            <a:r>
              <a:rPr lang="en-US" dirty="0" smtClean="0"/>
              <a:t>One person will read the story aloud, the rest should be taking notes on the theme.</a:t>
            </a:r>
          </a:p>
          <a:p>
            <a:endParaRPr lang="en-US" dirty="0" smtClean="0"/>
          </a:p>
          <a:p>
            <a:r>
              <a:rPr lang="en-US" dirty="0" smtClean="0"/>
              <a:t>Once finished reading, discuss the story and decide on a theme. Once that theme is established, develop a thesis statement.</a:t>
            </a:r>
          </a:p>
          <a:p>
            <a:endParaRPr lang="en-US" dirty="0" smtClean="0"/>
          </a:p>
          <a:p>
            <a:r>
              <a:rPr lang="en-US" dirty="0" smtClean="0"/>
              <a:t>When all the groups are finished, the books will rotate and you will repeat the process.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to="" calcmode="lin" valueType="num">
                                      <p:cBhvr>
                                        <p:cTn id="2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838200"/>
          </a:xfrm>
          <a:noFill/>
        </p:spPr>
        <p:txBody>
          <a:bodyPr>
            <a:noAutofit/>
          </a:bodyPr>
          <a:lstStyle/>
          <a:p>
            <a:r>
              <a:rPr lang="en-US" dirty="0" smtClean="0"/>
              <a:t>Small Groups – ¾ Black</a:t>
            </a:r>
            <a:endParaRPr lang="en-US" dirty="0"/>
          </a:p>
        </p:txBody>
      </p:sp>
      <p:sp>
        <p:nvSpPr>
          <p:cNvPr id="3" name="Content Placeholder 2"/>
          <p:cNvSpPr>
            <a:spLocks noGrp="1"/>
          </p:cNvSpPr>
          <p:nvPr>
            <p:ph idx="1"/>
          </p:nvPr>
        </p:nvSpPr>
        <p:spPr>
          <a:xfrm>
            <a:off x="448965" y="1676400"/>
            <a:ext cx="8229600" cy="4724399"/>
          </a:xfrm>
        </p:spPr>
        <p:txBody>
          <a:bodyPr>
            <a:normAutofit fontScale="85000" lnSpcReduction="20000"/>
          </a:bodyPr>
          <a:lstStyle/>
          <a:p>
            <a:pPr marL="633222" indent="-514350">
              <a:buFont typeface="+mj-lt"/>
              <a:buAutoNum type="arabicPeriod"/>
            </a:pPr>
            <a:r>
              <a:rPr lang="en-US" dirty="0" err="1" smtClean="0"/>
              <a:t>Baerga</a:t>
            </a:r>
            <a:r>
              <a:rPr lang="en-US" dirty="0" smtClean="0"/>
              <a:t>, D. </a:t>
            </a:r>
            <a:r>
              <a:rPr lang="en-US" dirty="0" err="1" smtClean="0"/>
              <a:t>Frcek</a:t>
            </a:r>
            <a:r>
              <a:rPr lang="en-US" dirty="0" smtClean="0"/>
              <a:t>, Blankenship, Martinez </a:t>
            </a:r>
          </a:p>
          <a:p>
            <a:pPr marL="633222" indent="-514350">
              <a:buFont typeface="+mj-lt"/>
              <a:buAutoNum type="arabicPeriod"/>
            </a:pPr>
            <a:endParaRPr lang="en-US" dirty="0" smtClean="0"/>
          </a:p>
          <a:p>
            <a:pPr marL="633222" indent="-514350">
              <a:buFont typeface="+mj-lt"/>
              <a:buAutoNum type="arabicPeriod"/>
            </a:pPr>
            <a:r>
              <a:rPr lang="en-US" dirty="0" err="1" smtClean="0"/>
              <a:t>Sartori</a:t>
            </a:r>
            <a:r>
              <a:rPr lang="en-US" dirty="0" smtClean="0"/>
              <a:t>, </a:t>
            </a:r>
            <a:r>
              <a:rPr lang="en-US" dirty="0" err="1" smtClean="0"/>
              <a:t>Grimaldi</a:t>
            </a:r>
            <a:r>
              <a:rPr lang="en-US" dirty="0" smtClean="0"/>
              <a:t>, Nunez, Granger </a:t>
            </a:r>
          </a:p>
          <a:p>
            <a:pPr marL="633222" indent="-514350">
              <a:buFont typeface="+mj-lt"/>
              <a:buAutoNum type="arabicPeriod"/>
            </a:pPr>
            <a:endParaRPr lang="en-US" dirty="0" smtClean="0"/>
          </a:p>
          <a:p>
            <a:pPr marL="633222" indent="-514350">
              <a:buFont typeface="+mj-lt"/>
              <a:buAutoNum type="arabicPeriod"/>
            </a:pPr>
            <a:r>
              <a:rPr lang="en-US" dirty="0" smtClean="0"/>
              <a:t>Anderson, </a:t>
            </a:r>
            <a:r>
              <a:rPr lang="en-US" dirty="0" err="1" smtClean="0"/>
              <a:t>Jasso</a:t>
            </a:r>
            <a:r>
              <a:rPr lang="en-US" dirty="0" smtClean="0"/>
              <a:t>, </a:t>
            </a:r>
            <a:r>
              <a:rPr lang="en-US" dirty="0" err="1" smtClean="0"/>
              <a:t>Nilsen</a:t>
            </a:r>
            <a:r>
              <a:rPr lang="en-US" dirty="0" smtClean="0"/>
              <a:t>, Moore </a:t>
            </a:r>
          </a:p>
          <a:p>
            <a:pPr marL="633222" indent="-514350">
              <a:buFont typeface="+mj-lt"/>
              <a:buAutoNum type="arabicPeriod"/>
            </a:pPr>
            <a:endParaRPr lang="en-US" dirty="0" smtClean="0"/>
          </a:p>
          <a:p>
            <a:pPr marL="633222" indent="-514350">
              <a:buFont typeface="+mj-lt"/>
              <a:buAutoNum type="arabicPeriod"/>
            </a:pPr>
            <a:r>
              <a:rPr lang="en-US" dirty="0" smtClean="0"/>
              <a:t>Parker, N. Sanchez, N. </a:t>
            </a:r>
            <a:r>
              <a:rPr lang="en-US" dirty="0" err="1" smtClean="0"/>
              <a:t>Frcek</a:t>
            </a:r>
            <a:r>
              <a:rPr lang="en-US" dirty="0" smtClean="0"/>
              <a:t>, C. Sanchez </a:t>
            </a:r>
          </a:p>
          <a:p>
            <a:pPr marL="633222" indent="-514350">
              <a:buFont typeface="+mj-lt"/>
              <a:buAutoNum type="arabicPeriod"/>
            </a:pPr>
            <a:endParaRPr lang="en-US" dirty="0" smtClean="0"/>
          </a:p>
          <a:p>
            <a:pPr marL="633222" indent="-514350">
              <a:buFont typeface="+mj-lt"/>
              <a:buAutoNum type="arabicPeriod"/>
            </a:pPr>
            <a:r>
              <a:rPr lang="en-US" dirty="0" err="1" smtClean="0"/>
              <a:t>Kauer</a:t>
            </a:r>
            <a:r>
              <a:rPr lang="en-US" dirty="0" smtClean="0"/>
              <a:t>, </a:t>
            </a:r>
            <a:r>
              <a:rPr lang="en-US" dirty="0" err="1" smtClean="0"/>
              <a:t>Carnevale</a:t>
            </a:r>
            <a:r>
              <a:rPr lang="en-US" dirty="0" smtClean="0"/>
              <a:t>, Villegas, Lee </a:t>
            </a:r>
          </a:p>
          <a:p>
            <a:pPr marL="633222" indent="-514350">
              <a:buFont typeface="+mj-lt"/>
              <a:buAutoNum type="arabicPeriod"/>
            </a:pPr>
            <a:endParaRPr lang="en-US" dirty="0" smtClean="0"/>
          </a:p>
          <a:p>
            <a:pPr marL="633222" indent="-514350">
              <a:buFont typeface="+mj-lt"/>
              <a:buAutoNum type="arabicPeriod"/>
            </a:pPr>
            <a:r>
              <a:rPr lang="en-US" dirty="0" smtClean="0"/>
              <a:t>Reyes, Soto, Diaz, </a:t>
            </a:r>
            <a:r>
              <a:rPr lang="en-US" dirty="0" err="1" smtClean="0"/>
              <a:t>Maves</a:t>
            </a:r>
            <a:r>
              <a:rPr lang="en-US" dirty="0" smtClean="0"/>
              <a:t> </a:t>
            </a:r>
          </a:p>
          <a:p>
            <a:pPr marL="633222" indent="-514350">
              <a:buFont typeface="+mj-lt"/>
              <a:buAutoNum type="arabicPeriod"/>
            </a:pPr>
            <a:endParaRPr lang="en-US" dirty="0" smtClean="0"/>
          </a:p>
          <a:p>
            <a:pPr marL="633222" indent="-514350">
              <a:buFont typeface="+mj-lt"/>
              <a:buAutoNum type="arabicPeriod"/>
            </a:pPr>
            <a:r>
              <a:rPr lang="en-US" dirty="0" smtClean="0"/>
              <a:t>Ulrich, Lyles, </a:t>
            </a:r>
            <a:r>
              <a:rPr lang="en-US" dirty="0" err="1" smtClean="0"/>
              <a:t>Dinh</a:t>
            </a:r>
            <a:r>
              <a:rPr lang="en-US" dirty="0" smtClean="0"/>
              <a:t>, Myers </a:t>
            </a:r>
          </a:p>
          <a:p>
            <a:pPr marL="633222"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2000"/>
                            </p:stCondLst>
                            <p:childTnLst>
                              <p:par>
                                <p:cTn id="13" presetID="24"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par>
                          <p:cTn id="16" fill="hold">
                            <p:stCondLst>
                              <p:cond delay="4000"/>
                            </p:stCondLst>
                            <p:childTnLst>
                              <p:par>
                                <p:cTn id="17" presetID="24" presetClass="entr" presetSubtype="0" fill="hold" grpId="0"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par>
                          <p:cTn id="20" fill="hold">
                            <p:stCondLst>
                              <p:cond delay="6000"/>
                            </p:stCondLst>
                            <p:childTnLst>
                              <p:par>
                                <p:cTn id="21" presetID="24" presetClass="entr" presetSubtype="0" fill="hold" grpId="0" nodeType="afterEffect">
                                  <p:stCondLst>
                                    <p:cond delay="200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childTnLst>
                          </p:cTn>
                        </p:par>
                        <p:par>
                          <p:cTn id="24" fill="hold">
                            <p:stCondLst>
                              <p:cond delay="8000"/>
                            </p:stCondLst>
                            <p:childTnLst>
                              <p:par>
                                <p:cTn id="25" presetID="24" presetClass="entr" presetSubtype="0" fill="hold" grpId="0" nodeType="afterEffect">
                                  <p:stCondLst>
                                    <p:cond delay="2000"/>
                                  </p:stCondLst>
                                  <p:childTnLst>
                                    <p:set>
                                      <p:cBhvr>
                                        <p:cTn id="26" dur="1" fill="hold">
                                          <p:stCondLst>
                                            <p:cond delay="0"/>
                                          </p:stCondLst>
                                        </p:cTn>
                                        <p:tgtEl>
                                          <p:spTgt spid="3">
                                            <p:txEl>
                                              <p:pRg st="8" end="8"/>
                                            </p:txEl>
                                          </p:spTgt>
                                        </p:tgtEl>
                                        <p:attrNameLst>
                                          <p:attrName>style.visibility</p:attrName>
                                        </p:attrNameLst>
                                      </p:cBhvr>
                                      <p:to>
                                        <p:strVal val="visible"/>
                                      </p:to>
                                    </p:set>
                                    <p:anim to="" calcmode="lin" valueType="num">
                                      <p:cBhvr>
                                        <p:cTn id="27" dur="1" fill="hold"/>
                                        <p:tgtEl>
                                          <p:spTgt spid="3">
                                            <p:txEl>
                                              <p:pRg st="8" end="8"/>
                                            </p:txEl>
                                          </p:spTgt>
                                        </p:tgtEl>
                                        <p:attrNameLst>
                                          <p:attrName/>
                                        </p:attrNameLst>
                                      </p:cBhvr>
                                    </p:anim>
                                  </p:childTnLst>
                                </p:cTn>
                              </p:par>
                            </p:childTnLst>
                          </p:cTn>
                        </p:par>
                        <p:par>
                          <p:cTn id="28" fill="hold">
                            <p:stCondLst>
                              <p:cond delay="10000"/>
                            </p:stCondLst>
                            <p:childTnLst>
                              <p:par>
                                <p:cTn id="29" presetID="24" presetClass="entr" presetSubtype="0" fill="hold" grpId="0" nodeType="afterEffect">
                                  <p:stCondLst>
                                    <p:cond delay="2000"/>
                                  </p:stCondLst>
                                  <p:childTnLst>
                                    <p:set>
                                      <p:cBhvr>
                                        <p:cTn id="30" dur="1" fill="hold">
                                          <p:stCondLst>
                                            <p:cond delay="0"/>
                                          </p:stCondLst>
                                        </p:cTn>
                                        <p:tgtEl>
                                          <p:spTgt spid="3">
                                            <p:txEl>
                                              <p:pRg st="10" end="10"/>
                                            </p:txEl>
                                          </p:spTgt>
                                        </p:tgtEl>
                                        <p:attrNameLst>
                                          <p:attrName>style.visibility</p:attrName>
                                        </p:attrNameLst>
                                      </p:cBhvr>
                                      <p:to>
                                        <p:strVal val="visible"/>
                                      </p:to>
                                    </p:set>
                                    <p:anim to="" calcmode="lin" valueType="num">
                                      <p:cBhvr>
                                        <p:cTn id="31" dur="1" fill="hold"/>
                                        <p:tgtEl>
                                          <p:spTgt spid="3">
                                            <p:txEl>
                                              <p:pRg st="10" end="10"/>
                                            </p:txEl>
                                          </p:spTgt>
                                        </p:tgtEl>
                                        <p:attrNameLst>
                                          <p:attrName/>
                                        </p:attrNameLst>
                                      </p:cBhvr>
                                    </p:anim>
                                  </p:childTnLst>
                                </p:cTn>
                              </p:par>
                            </p:childTnLst>
                          </p:cTn>
                        </p:par>
                        <p:par>
                          <p:cTn id="32" fill="hold">
                            <p:stCondLst>
                              <p:cond delay="12000"/>
                            </p:stCondLst>
                            <p:childTnLst>
                              <p:par>
                                <p:cTn id="33" presetID="24" presetClass="entr" presetSubtype="0" fill="hold" grpId="0" nodeType="afterEffect">
                                  <p:stCondLst>
                                    <p:cond delay="2000"/>
                                  </p:stCondLst>
                                  <p:childTnLst>
                                    <p:set>
                                      <p:cBhvr>
                                        <p:cTn id="34" dur="1" fill="hold">
                                          <p:stCondLst>
                                            <p:cond delay="0"/>
                                          </p:stCondLst>
                                        </p:cTn>
                                        <p:tgtEl>
                                          <p:spTgt spid="3">
                                            <p:txEl>
                                              <p:pRg st="12" end="12"/>
                                            </p:txEl>
                                          </p:spTgt>
                                        </p:tgtEl>
                                        <p:attrNameLst>
                                          <p:attrName>style.visibility</p:attrName>
                                        </p:attrNameLst>
                                      </p:cBhvr>
                                      <p:to>
                                        <p:strVal val="visible"/>
                                      </p:to>
                                    </p:set>
                                    <p:anim to="" calcmode="lin" valueType="num">
                                      <p:cBhvr>
                                        <p:cTn id="35" dur="1" fill="hold"/>
                                        <p:tgtEl>
                                          <p:spTgt spid="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838200"/>
          </a:xfrm>
          <a:noFill/>
        </p:spPr>
        <p:txBody>
          <a:bodyPr>
            <a:noAutofit/>
          </a:bodyPr>
          <a:lstStyle/>
          <a:p>
            <a:r>
              <a:rPr lang="en-US" dirty="0" smtClean="0"/>
              <a:t>Small Groups – 8/9 Black</a:t>
            </a:r>
            <a:endParaRPr lang="en-US" dirty="0"/>
          </a:p>
        </p:txBody>
      </p:sp>
      <p:sp>
        <p:nvSpPr>
          <p:cNvPr id="3" name="Content Placeholder 2"/>
          <p:cNvSpPr>
            <a:spLocks noGrp="1"/>
          </p:cNvSpPr>
          <p:nvPr>
            <p:ph idx="1"/>
          </p:nvPr>
        </p:nvSpPr>
        <p:spPr>
          <a:xfrm>
            <a:off x="448965" y="1676400"/>
            <a:ext cx="8229600" cy="4724399"/>
          </a:xfrm>
        </p:spPr>
        <p:txBody>
          <a:bodyPr>
            <a:normAutofit fontScale="85000" lnSpcReduction="20000"/>
          </a:bodyPr>
          <a:lstStyle/>
          <a:p>
            <a:pPr marL="633222" indent="-514350">
              <a:buFont typeface="+mj-lt"/>
              <a:buAutoNum type="arabicPeriod"/>
            </a:pPr>
            <a:r>
              <a:rPr lang="en-US" dirty="0" smtClean="0"/>
              <a:t>Huerta, Chavez, Norton, Moore, D. Garcia </a:t>
            </a:r>
          </a:p>
          <a:p>
            <a:pPr marL="633222" indent="-514350">
              <a:buFont typeface="+mj-lt"/>
              <a:buAutoNum type="arabicPeriod"/>
            </a:pPr>
            <a:endParaRPr lang="en-US" dirty="0" smtClean="0"/>
          </a:p>
          <a:p>
            <a:pPr marL="633222" indent="-514350">
              <a:buFont typeface="+mj-lt"/>
              <a:buAutoNum type="arabicPeriod"/>
            </a:pPr>
            <a:r>
              <a:rPr lang="en-US" dirty="0" smtClean="0"/>
              <a:t>V. Rodriguez, </a:t>
            </a:r>
            <a:r>
              <a:rPr lang="en-US" dirty="0" err="1" smtClean="0"/>
              <a:t>Martey</a:t>
            </a:r>
            <a:r>
              <a:rPr lang="en-US" dirty="0" smtClean="0"/>
              <a:t>, Adcock, Perez </a:t>
            </a:r>
          </a:p>
          <a:p>
            <a:pPr marL="633222" indent="-514350">
              <a:buFont typeface="+mj-lt"/>
              <a:buAutoNum type="arabicPeriod"/>
            </a:pPr>
            <a:endParaRPr lang="en-US" dirty="0" smtClean="0"/>
          </a:p>
          <a:p>
            <a:pPr marL="633222" indent="-514350">
              <a:buFont typeface="+mj-lt"/>
              <a:buAutoNum type="arabicPeriod"/>
            </a:pPr>
            <a:r>
              <a:rPr lang="en-US" dirty="0" err="1" smtClean="0"/>
              <a:t>Glista</a:t>
            </a:r>
            <a:r>
              <a:rPr lang="en-US" dirty="0" smtClean="0"/>
              <a:t>, </a:t>
            </a:r>
            <a:r>
              <a:rPr lang="en-US" dirty="0" err="1" smtClean="0"/>
              <a:t>Pabon</a:t>
            </a:r>
            <a:r>
              <a:rPr lang="en-US" dirty="0" smtClean="0"/>
              <a:t>, A. Rodriguez, Aguilar </a:t>
            </a:r>
          </a:p>
          <a:p>
            <a:pPr marL="633222" indent="-514350">
              <a:buFont typeface="+mj-lt"/>
              <a:buAutoNum type="arabicPeriod"/>
            </a:pPr>
            <a:endParaRPr lang="en-US" dirty="0" smtClean="0"/>
          </a:p>
          <a:p>
            <a:pPr marL="633222" indent="-514350">
              <a:buFont typeface="+mj-lt"/>
              <a:buAutoNum type="arabicPeriod"/>
            </a:pPr>
            <a:r>
              <a:rPr lang="en-US" dirty="0" smtClean="0"/>
              <a:t>F. Rodriguez, </a:t>
            </a:r>
            <a:r>
              <a:rPr lang="en-US" dirty="0" err="1" smtClean="0"/>
              <a:t>Godinez</a:t>
            </a:r>
            <a:r>
              <a:rPr lang="en-US" dirty="0" smtClean="0"/>
              <a:t>, </a:t>
            </a:r>
            <a:r>
              <a:rPr lang="en-US" dirty="0" err="1" smtClean="0"/>
              <a:t>Graman</a:t>
            </a:r>
            <a:r>
              <a:rPr lang="en-US" dirty="0" smtClean="0"/>
              <a:t>, Valencia </a:t>
            </a:r>
          </a:p>
          <a:p>
            <a:pPr marL="633222" indent="-514350">
              <a:buFont typeface="+mj-lt"/>
              <a:buAutoNum type="arabicPeriod"/>
            </a:pPr>
            <a:endParaRPr lang="en-US" dirty="0" smtClean="0"/>
          </a:p>
          <a:p>
            <a:pPr marL="633222" indent="-514350">
              <a:buFont typeface="+mj-lt"/>
              <a:buAutoNum type="arabicPeriod"/>
            </a:pPr>
            <a:r>
              <a:rPr lang="en-US" dirty="0" err="1" smtClean="0"/>
              <a:t>Bahena</a:t>
            </a:r>
            <a:r>
              <a:rPr lang="en-US" dirty="0" smtClean="0"/>
              <a:t>, Close, Villa, Martinez </a:t>
            </a:r>
          </a:p>
          <a:p>
            <a:pPr marL="633222" indent="-514350">
              <a:buFont typeface="+mj-lt"/>
              <a:buAutoNum type="arabicPeriod"/>
            </a:pPr>
            <a:endParaRPr lang="en-US" dirty="0" smtClean="0"/>
          </a:p>
          <a:p>
            <a:pPr marL="633222" indent="-514350">
              <a:buFont typeface="+mj-lt"/>
              <a:buAutoNum type="arabicPeriod"/>
            </a:pPr>
            <a:r>
              <a:rPr lang="en-US" dirty="0" err="1" smtClean="0"/>
              <a:t>Amaya</a:t>
            </a:r>
            <a:r>
              <a:rPr lang="en-US" dirty="0" smtClean="0"/>
              <a:t>, Vila, Jones, Flores </a:t>
            </a:r>
          </a:p>
          <a:p>
            <a:pPr marL="633222" indent="-514350">
              <a:buFont typeface="+mj-lt"/>
              <a:buAutoNum type="arabicPeriod"/>
            </a:pPr>
            <a:endParaRPr lang="en-US" dirty="0" smtClean="0"/>
          </a:p>
          <a:p>
            <a:pPr marL="633222" indent="-514350">
              <a:buFont typeface="+mj-lt"/>
              <a:buAutoNum type="arabicPeriod"/>
            </a:pPr>
            <a:r>
              <a:rPr lang="en-US" dirty="0" smtClean="0"/>
              <a:t>I. Garcia, Trice, </a:t>
            </a:r>
            <a:r>
              <a:rPr lang="en-US" dirty="0" err="1" smtClean="0"/>
              <a:t>Basley</a:t>
            </a:r>
            <a:r>
              <a:rPr lang="en-US" dirty="0" smtClean="0"/>
              <a:t>, </a:t>
            </a:r>
            <a:r>
              <a:rPr lang="en-US" dirty="0" err="1" smtClean="0"/>
              <a:t>Everette</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2000"/>
                            </p:stCondLst>
                            <p:childTnLst>
                              <p:par>
                                <p:cTn id="13" presetID="24"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par>
                          <p:cTn id="16" fill="hold">
                            <p:stCondLst>
                              <p:cond delay="4000"/>
                            </p:stCondLst>
                            <p:childTnLst>
                              <p:par>
                                <p:cTn id="17" presetID="24" presetClass="entr" presetSubtype="0" fill="hold" grpId="0"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par>
                          <p:cTn id="20" fill="hold">
                            <p:stCondLst>
                              <p:cond delay="6000"/>
                            </p:stCondLst>
                            <p:childTnLst>
                              <p:par>
                                <p:cTn id="21" presetID="24" presetClass="entr" presetSubtype="0" fill="hold" grpId="0" nodeType="afterEffect">
                                  <p:stCondLst>
                                    <p:cond delay="200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childTnLst>
                          </p:cTn>
                        </p:par>
                        <p:par>
                          <p:cTn id="24" fill="hold">
                            <p:stCondLst>
                              <p:cond delay="8000"/>
                            </p:stCondLst>
                            <p:childTnLst>
                              <p:par>
                                <p:cTn id="25" presetID="24" presetClass="entr" presetSubtype="0" fill="hold" grpId="0" nodeType="afterEffect">
                                  <p:stCondLst>
                                    <p:cond delay="2000"/>
                                  </p:stCondLst>
                                  <p:childTnLst>
                                    <p:set>
                                      <p:cBhvr>
                                        <p:cTn id="26" dur="1" fill="hold">
                                          <p:stCondLst>
                                            <p:cond delay="0"/>
                                          </p:stCondLst>
                                        </p:cTn>
                                        <p:tgtEl>
                                          <p:spTgt spid="3">
                                            <p:txEl>
                                              <p:pRg st="8" end="8"/>
                                            </p:txEl>
                                          </p:spTgt>
                                        </p:tgtEl>
                                        <p:attrNameLst>
                                          <p:attrName>style.visibility</p:attrName>
                                        </p:attrNameLst>
                                      </p:cBhvr>
                                      <p:to>
                                        <p:strVal val="visible"/>
                                      </p:to>
                                    </p:set>
                                    <p:anim to="" calcmode="lin" valueType="num">
                                      <p:cBhvr>
                                        <p:cTn id="27" dur="1" fill="hold"/>
                                        <p:tgtEl>
                                          <p:spTgt spid="3">
                                            <p:txEl>
                                              <p:pRg st="8" end="8"/>
                                            </p:txEl>
                                          </p:spTgt>
                                        </p:tgtEl>
                                        <p:attrNameLst>
                                          <p:attrName/>
                                        </p:attrNameLst>
                                      </p:cBhvr>
                                    </p:anim>
                                  </p:childTnLst>
                                </p:cTn>
                              </p:par>
                            </p:childTnLst>
                          </p:cTn>
                        </p:par>
                        <p:par>
                          <p:cTn id="28" fill="hold">
                            <p:stCondLst>
                              <p:cond delay="10000"/>
                            </p:stCondLst>
                            <p:childTnLst>
                              <p:par>
                                <p:cTn id="29" presetID="24" presetClass="entr" presetSubtype="0" fill="hold" grpId="0" nodeType="afterEffect">
                                  <p:stCondLst>
                                    <p:cond delay="2000"/>
                                  </p:stCondLst>
                                  <p:childTnLst>
                                    <p:set>
                                      <p:cBhvr>
                                        <p:cTn id="30" dur="1" fill="hold">
                                          <p:stCondLst>
                                            <p:cond delay="0"/>
                                          </p:stCondLst>
                                        </p:cTn>
                                        <p:tgtEl>
                                          <p:spTgt spid="3">
                                            <p:txEl>
                                              <p:pRg st="10" end="10"/>
                                            </p:txEl>
                                          </p:spTgt>
                                        </p:tgtEl>
                                        <p:attrNameLst>
                                          <p:attrName>style.visibility</p:attrName>
                                        </p:attrNameLst>
                                      </p:cBhvr>
                                      <p:to>
                                        <p:strVal val="visible"/>
                                      </p:to>
                                    </p:set>
                                    <p:anim to="" calcmode="lin" valueType="num">
                                      <p:cBhvr>
                                        <p:cTn id="31" dur="1" fill="hold"/>
                                        <p:tgtEl>
                                          <p:spTgt spid="3">
                                            <p:txEl>
                                              <p:pRg st="10" end="10"/>
                                            </p:txEl>
                                          </p:spTgt>
                                        </p:tgtEl>
                                        <p:attrNameLst>
                                          <p:attrName/>
                                        </p:attrNameLst>
                                      </p:cBhvr>
                                    </p:anim>
                                  </p:childTnLst>
                                </p:cTn>
                              </p:par>
                            </p:childTnLst>
                          </p:cTn>
                        </p:par>
                        <p:par>
                          <p:cTn id="32" fill="hold">
                            <p:stCondLst>
                              <p:cond delay="12000"/>
                            </p:stCondLst>
                            <p:childTnLst>
                              <p:par>
                                <p:cTn id="33" presetID="24" presetClass="entr" presetSubtype="0" fill="hold" grpId="0" nodeType="afterEffect">
                                  <p:stCondLst>
                                    <p:cond delay="2000"/>
                                  </p:stCondLst>
                                  <p:childTnLst>
                                    <p:set>
                                      <p:cBhvr>
                                        <p:cTn id="34" dur="1" fill="hold">
                                          <p:stCondLst>
                                            <p:cond delay="0"/>
                                          </p:stCondLst>
                                        </p:cTn>
                                        <p:tgtEl>
                                          <p:spTgt spid="3">
                                            <p:txEl>
                                              <p:pRg st="12" end="12"/>
                                            </p:txEl>
                                          </p:spTgt>
                                        </p:tgtEl>
                                        <p:attrNameLst>
                                          <p:attrName>style.visibility</p:attrName>
                                        </p:attrNameLst>
                                      </p:cBhvr>
                                      <p:to>
                                        <p:strVal val="visible"/>
                                      </p:to>
                                    </p:set>
                                    <p:anim to="" calcmode="lin" valueType="num">
                                      <p:cBhvr>
                                        <p:cTn id="35" dur="1" fill="hold"/>
                                        <p:tgtEl>
                                          <p:spTgt spid="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838200"/>
          </a:xfrm>
          <a:noFill/>
        </p:spPr>
        <p:txBody>
          <a:bodyPr>
            <a:noAutofit/>
          </a:bodyPr>
          <a:lstStyle/>
          <a:p>
            <a:r>
              <a:rPr lang="en-US" dirty="0" smtClean="0"/>
              <a:t>Small Groups – ¾ Red</a:t>
            </a:r>
            <a:endParaRPr lang="en-US" dirty="0"/>
          </a:p>
        </p:txBody>
      </p:sp>
      <p:sp>
        <p:nvSpPr>
          <p:cNvPr id="3" name="Content Placeholder 2"/>
          <p:cNvSpPr>
            <a:spLocks noGrp="1"/>
          </p:cNvSpPr>
          <p:nvPr>
            <p:ph idx="1"/>
          </p:nvPr>
        </p:nvSpPr>
        <p:spPr>
          <a:xfrm>
            <a:off x="448965" y="1676400"/>
            <a:ext cx="8229600" cy="4724399"/>
          </a:xfrm>
        </p:spPr>
        <p:txBody>
          <a:bodyPr>
            <a:normAutofit fontScale="85000" lnSpcReduction="20000"/>
          </a:bodyPr>
          <a:lstStyle/>
          <a:p>
            <a:pPr marL="633222" indent="-514350">
              <a:buFont typeface="+mj-lt"/>
              <a:buAutoNum type="arabicPeriod"/>
            </a:pPr>
            <a:r>
              <a:rPr lang="en-US" dirty="0" smtClean="0"/>
              <a:t>Ramirez, Patterson, Palos, Trujillo </a:t>
            </a:r>
          </a:p>
          <a:p>
            <a:pPr marL="633222" indent="-514350">
              <a:buFont typeface="+mj-lt"/>
              <a:buAutoNum type="arabicPeriod"/>
            </a:pPr>
            <a:endParaRPr lang="en-US" dirty="0" smtClean="0"/>
          </a:p>
          <a:p>
            <a:pPr marL="633222" indent="-514350">
              <a:buFont typeface="+mj-lt"/>
              <a:buAutoNum type="arabicPeriod"/>
            </a:pPr>
            <a:r>
              <a:rPr lang="en-US" dirty="0" smtClean="0"/>
              <a:t>Velez, </a:t>
            </a:r>
            <a:r>
              <a:rPr lang="en-US" dirty="0" err="1" smtClean="0"/>
              <a:t>Casillas</a:t>
            </a:r>
            <a:r>
              <a:rPr lang="en-US" dirty="0" smtClean="0"/>
              <a:t>, Herrera, Barlow </a:t>
            </a:r>
          </a:p>
          <a:p>
            <a:pPr marL="633222" indent="-514350">
              <a:buFont typeface="+mj-lt"/>
              <a:buAutoNum type="arabicPeriod"/>
            </a:pPr>
            <a:endParaRPr lang="en-US" dirty="0" smtClean="0"/>
          </a:p>
          <a:p>
            <a:pPr marL="633222" indent="-514350">
              <a:buFont typeface="+mj-lt"/>
              <a:buAutoNum type="arabicPeriod"/>
            </a:pPr>
            <a:r>
              <a:rPr lang="en-US" dirty="0" smtClean="0"/>
              <a:t>Ruiz, </a:t>
            </a:r>
            <a:r>
              <a:rPr lang="en-US" dirty="0" err="1" smtClean="0"/>
              <a:t>Magallanes</a:t>
            </a:r>
            <a:r>
              <a:rPr lang="en-US" dirty="0" smtClean="0"/>
              <a:t>, Matlock, Hunter </a:t>
            </a:r>
          </a:p>
          <a:p>
            <a:pPr marL="633222" indent="-514350">
              <a:buFont typeface="+mj-lt"/>
              <a:buAutoNum type="arabicPeriod"/>
            </a:pPr>
            <a:endParaRPr lang="en-US" dirty="0" smtClean="0"/>
          </a:p>
          <a:p>
            <a:pPr marL="633222" indent="-514350">
              <a:buFont typeface="+mj-lt"/>
              <a:buAutoNum type="arabicPeriod"/>
            </a:pPr>
            <a:r>
              <a:rPr lang="en-US" dirty="0" smtClean="0"/>
              <a:t>Gray, Lopez, Morgan, </a:t>
            </a:r>
            <a:r>
              <a:rPr lang="en-US" dirty="0" err="1" smtClean="0"/>
              <a:t>Bahena</a:t>
            </a:r>
            <a:r>
              <a:rPr lang="en-US" dirty="0" smtClean="0"/>
              <a:t> </a:t>
            </a:r>
          </a:p>
          <a:p>
            <a:pPr marL="633222" indent="-514350">
              <a:buFont typeface="+mj-lt"/>
              <a:buAutoNum type="arabicPeriod"/>
            </a:pPr>
            <a:endParaRPr lang="en-US" dirty="0" smtClean="0"/>
          </a:p>
          <a:p>
            <a:pPr marL="633222" indent="-514350">
              <a:buFont typeface="+mj-lt"/>
              <a:buAutoNum type="arabicPeriod"/>
            </a:pPr>
            <a:r>
              <a:rPr lang="en-US" dirty="0" err="1" smtClean="0"/>
              <a:t>McLelland</a:t>
            </a:r>
            <a:r>
              <a:rPr lang="en-US" dirty="0" smtClean="0"/>
              <a:t>, Glover, </a:t>
            </a:r>
            <a:r>
              <a:rPr lang="en-US" dirty="0" err="1" smtClean="0"/>
              <a:t>Loeza</a:t>
            </a:r>
            <a:r>
              <a:rPr lang="en-US" dirty="0" smtClean="0"/>
              <a:t>, Vineyard </a:t>
            </a:r>
          </a:p>
          <a:p>
            <a:pPr marL="633222" indent="-514350">
              <a:buFont typeface="+mj-lt"/>
              <a:buAutoNum type="arabicPeriod"/>
            </a:pPr>
            <a:endParaRPr lang="en-US" dirty="0" smtClean="0"/>
          </a:p>
          <a:p>
            <a:pPr marL="633222" indent="-514350">
              <a:buFont typeface="+mj-lt"/>
              <a:buAutoNum type="arabicPeriod"/>
            </a:pPr>
            <a:r>
              <a:rPr lang="en-US" dirty="0" smtClean="0"/>
              <a:t>Reid, </a:t>
            </a:r>
            <a:r>
              <a:rPr lang="en-US" dirty="0" err="1" smtClean="0"/>
              <a:t>Woosley</a:t>
            </a:r>
            <a:r>
              <a:rPr lang="en-US" dirty="0" smtClean="0"/>
              <a:t>, Parker, Henderson </a:t>
            </a:r>
          </a:p>
          <a:p>
            <a:pPr marL="633222" indent="-514350">
              <a:buFont typeface="+mj-lt"/>
              <a:buAutoNum type="arabicPeriod"/>
            </a:pPr>
            <a:endParaRPr lang="en-US" dirty="0" smtClean="0"/>
          </a:p>
          <a:p>
            <a:pPr marL="633222" indent="-514350">
              <a:buFont typeface="+mj-lt"/>
              <a:buAutoNum type="arabicPeriod"/>
            </a:pPr>
            <a:r>
              <a:rPr lang="en-US" dirty="0" err="1" smtClean="0"/>
              <a:t>Jauregui</a:t>
            </a:r>
            <a:r>
              <a:rPr lang="en-US" dirty="0" smtClean="0"/>
              <a:t>, Conner, Griffins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2000"/>
                            </p:stCondLst>
                            <p:childTnLst>
                              <p:par>
                                <p:cTn id="13" presetID="24"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par>
                          <p:cTn id="16" fill="hold">
                            <p:stCondLst>
                              <p:cond delay="4000"/>
                            </p:stCondLst>
                            <p:childTnLst>
                              <p:par>
                                <p:cTn id="17" presetID="24" presetClass="entr" presetSubtype="0" fill="hold" grpId="0"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par>
                          <p:cTn id="20" fill="hold">
                            <p:stCondLst>
                              <p:cond delay="6000"/>
                            </p:stCondLst>
                            <p:childTnLst>
                              <p:par>
                                <p:cTn id="21" presetID="24" presetClass="entr" presetSubtype="0" fill="hold" grpId="0" nodeType="afterEffect">
                                  <p:stCondLst>
                                    <p:cond delay="200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childTnLst>
                          </p:cTn>
                        </p:par>
                        <p:par>
                          <p:cTn id="24" fill="hold">
                            <p:stCondLst>
                              <p:cond delay="8000"/>
                            </p:stCondLst>
                            <p:childTnLst>
                              <p:par>
                                <p:cTn id="25" presetID="24" presetClass="entr" presetSubtype="0" fill="hold" grpId="0" nodeType="afterEffect">
                                  <p:stCondLst>
                                    <p:cond delay="2000"/>
                                  </p:stCondLst>
                                  <p:childTnLst>
                                    <p:set>
                                      <p:cBhvr>
                                        <p:cTn id="26" dur="1" fill="hold">
                                          <p:stCondLst>
                                            <p:cond delay="0"/>
                                          </p:stCondLst>
                                        </p:cTn>
                                        <p:tgtEl>
                                          <p:spTgt spid="3">
                                            <p:txEl>
                                              <p:pRg st="8" end="8"/>
                                            </p:txEl>
                                          </p:spTgt>
                                        </p:tgtEl>
                                        <p:attrNameLst>
                                          <p:attrName>style.visibility</p:attrName>
                                        </p:attrNameLst>
                                      </p:cBhvr>
                                      <p:to>
                                        <p:strVal val="visible"/>
                                      </p:to>
                                    </p:set>
                                    <p:anim to="" calcmode="lin" valueType="num">
                                      <p:cBhvr>
                                        <p:cTn id="27" dur="1" fill="hold"/>
                                        <p:tgtEl>
                                          <p:spTgt spid="3">
                                            <p:txEl>
                                              <p:pRg st="8" end="8"/>
                                            </p:txEl>
                                          </p:spTgt>
                                        </p:tgtEl>
                                        <p:attrNameLst>
                                          <p:attrName/>
                                        </p:attrNameLst>
                                      </p:cBhvr>
                                    </p:anim>
                                  </p:childTnLst>
                                </p:cTn>
                              </p:par>
                            </p:childTnLst>
                          </p:cTn>
                        </p:par>
                        <p:par>
                          <p:cTn id="28" fill="hold">
                            <p:stCondLst>
                              <p:cond delay="10000"/>
                            </p:stCondLst>
                            <p:childTnLst>
                              <p:par>
                                <p:cTn id="29" presetID="24" presetClass="entr" presetSubtype="0" fill="hold" grpId="0" nodeType="afterEffect">
                                  <p:stCondLst>
                                    <p:cond delay="2000"/>
                                  </p:stCondLst>
                                  <p:childTnLst>
                                    <p:set>
                                      <p:cBhvr>
                                        <p:cTn id="30" dur="1" fill="hold">
                                          <p:stCondLst>
                                            <p:cond delay="0"/>
                                          </p:stCondLst>
                                        </p:cTn>
                                        <p:tgtEl>
                                          <p:spTgt spid="3">
                                            <p:txEl>
                                              <p:pRg st="10" end="10"/>
                                            </p:txEl>
                                          </p:spTgt>
                                        </p:tgtEl>
                                        <p:attrNameLst>
                                          <p:attrName>style.visibility</p:attrName>
                                        </p:attrNameLst>
                                      </p:cBhvr>
                                      <p:to>
                                        <p:strVal val="visible"/>
                                      </p:to>
                                    </p:set>
                                    <p:anim to="" calcmode="lin" valueType="num">
                                      <p:cBhvr>
                                        <p:cTn id="31" dur="1" fill="hold"/>
                                        <p:tgtEl>
                                          <p:spTgt spid="3">
                                            <p:txEl>
                                              <p:pRg st="10" end="10"/>
                                            </p:txEl>
                                          </p:spTgt>
                                        </p:tgtEl>
                                        <p:attrNameLst>
                                          <p:attrName/>
                                        </p:attrNameLst>
                                      </p:cBhvr>
                                    </p:anim>
                                  </p:childTnLst>
                                </p:cTn>
                              </p:par>
                            </p:childTnLst>
                          </p:cTn>
                        </p:par>
                        <p:par>
                          <p:cTn id="32" fill="hold">
                            <p:stCondLst>
                              <p:cond delay="12000"/>
                            </p:stCondLst>
                            <p:childTnLst>
                              <p:par>
                                <p:cTn id="33" presetID="24" presetClass="entr" presetSubtype="0" fill="hold" grpId="0" nodeType="afterEffect">
                                  <p:stCondLst>
                                    <p:cond delay="2000"/>
                                  </p:stCondLst>
                                  <p:childTnLst>
                                    <p:set>
                                      <p:cBhvr>
                                        <p:cTn id="34" dur="1" fill="hold">
                                          <p:stCondLst>
                                            <p:cond delay="0"/>
                                          </p:stCondLst>
                                        </p:cTn>
                                        <p:tgtEl>
                                          <p:spTgt spid="3">
                                            <p:txEl>
                                              <p:pRg st="12" end="12"/>
                                            </p:txEl>
                                          </p:spTgt>
                                        </p:tgtEl>
                                        <p:attrNameLst>
                                          <p:attrName>style.visibility</p:attrName>
                                        </p:attrNameLst>
                                      </p:cBhvr>
                                      <p:to>
                                        <p:strVal val="visible"/>
                                      </p:to>
                                    </p:set>
                                    <p:anim to="" calcmode="lin" valueType="num">
                                      <p:cBhvr>
                                        <p:cTn id="35" dur="1" fill="hold"/>
                                        <p:tgtEl>
                                          <p:spTgt spid="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838200"/>
          </a:xfrm>
          <a:noFill/>
        </p:spPr>
        <p:txBody>
          <a:bodyPr>
            <a:noAutofit/>
          </a:bodyPr>
          <a:lstStyle/>
          <a:p>
            <a:r>
              <a:rPr lang="en-US" dirty="0" smtClean="0"/>
              <a:t>Small Groups – 8/9 Red</a:t>
            </a:r>
            <a:endParaRPr lang="en-US" dirty="0"/>
          </a:p>
        </p:txBody>
      </p:sp>
      <p:sp>
        <p:nvSpPr>
          <p:cNvPr id="3" name="Content Placeholder 2"/>
          <p:cNvSpPr>
            <a:spLocks noGrp="1"/>
          </p:cNvSpPr>
          <p:nvPr>
            <p:ph idx="1"/>
          </p:nvPr>
        </p:nvSpPr>
        <p:spPr>
          <a:xfrm>
            <a:off x="448965" y="1676400"/>
            <a:ext cx="8229600" cy="4724399"/>
          </a:xfrm>
        </p:spPr>
        <p:txBody>
          <a:bodyPr>
            <a:normAutofit fontScale="85000" lnSpcReduction="20000"/>
          </a:bodyPr>
          <a:lstStyle/>
          <a:p>
            <a:pPr marL="633222" indent="-514350">
              <a:buFont typeface="+mj-lt"/>
              <a:buAutoNum type="arabicPeriod"/>
            </a:pPr>
            <a:r>
              <a:rPr lang="en-US" dirty="0" smtClean="0"/>
              <a:t>Rudman, Martinez-Lira, Adcock, </a:t>
            </a:r>
            <a:r>
              <a:rPr lang="en-US" dirty="0" err="1" smtClean="0"/>
              <a:t>Siniscalchi</a:t>
            </a:r>
            <a:r>
              <a:rPr lang="en-US" dirty="0" smtClean="0"/>
              <a:t>, Torres </a:t>
            </a:r>
          </a:p>
          <a:p>
            <a:pPr marL="633222" indent="-514350">
              <a:buFont typeface="+mj-lt"/>
              <a:buAutoNum type="arabicPeriod"/>
            </a:pPr>
            <a:endParaRPr lang="en-US" dirty="0" smtClean="0"/>
          </a:p>
          <a:p>
            <a:pPr marL="633222" indent="-514350">
              <a:buFont typeface="+mj-lt"/>
              <a:buAutoNum type="arabicPeriod"/>
            </a:pPr>
            <a:r>
              <a:rPr lang="en-US" dirty="0" smtClean="0"/>
              <a:t>Salgado, Denson, </a:t>
            </a:r>
            <a:r>
              <a:rPr lang="en-US" dirty="0" err="1" smtClean="0"/>
              <a:t>Dumbauld</a:t>
            </a:r>
            <a:r>
              <a:rPr lang="en-US" dirty="0" smtClean="0"/>
              <a:t>, Kowalski, </a:t>
            </a:r>
            <a:r>
              <a:rPr lang="en-US" dirty="0" err="1" smtClean="0"/>
              <a:t>Kost</a:t>
            </a:r>
            <a:r>
              <a:rPr lang="en-US" dirty="0" smtClean="0"/>
              <a:t> </a:t>
            </a:r>
          </a:p>
          <a:p>
            <a:pPr marL="633222" indent="-514350">
              <a:buFont typeface="+mj-lt"/>
              <a:buAutoNum type="arabicPeriod"/>
            </a:pPr>
            <a:endParaRPr lang="en-US" dirty="0" smtClean="0"/>
          </a:p>
          <a:p>
            <a:pPr marL="633222" indent="-514350">
              <a:buFont typeface="+mj-lt"/>
              <a:buAutoNum type="arabicPeriod"/>
            </a:pPr>
            <a:r>
              <a:rPr lang="en-US" dirty="0" smtClean="0"/>
              <a:t>Williams, </a:t>
            </a:r>
            <a:r>
              <a:rPr lang="en-US" dirty="0" err="1" smtClean="0"/>
              <a:t>Burek</a:t>
            </a:r>
            <a:r>
              <a:rPr lang="en-US" dirty="0" smtClean="0"/>
              <a:t>, </a:t>
            </a:r>
            <a:r>
              <a:rPr lang="en-US" dirty="0" err="1" smtClean="0"/>
              <a:t>Sem</a:t>
            </a:r>
            <a:r>
              <a:rPr lang="en-US" dirty="0" smtClean="0"/>
              <a:t>, </a:t>
            </a:r>
            <a:r>
              <a:rPr lang="en-US" dirty="0" err="1" smtClean="0"/>
              <a:t>Deubelbeiss</a:t>
            </a:r>
            <a:r>
              <a:rPr lang="en-US" dirty="0" smtClean="0"/>
              <a:t> </a:t>
            </a:r>
          </a:p>
          <a:p>
            <a:pPr marL="633222" indent="-514350">
              <a:buFont typeface="+mj-lt"/>
              <a:buAutoNum type="arabicPeriod"/>
            </a:pPr>
            <a:endParaRPr lang="en-US" dirty="0" smtClean="0"/>
          </a:p>
          <a:p>
            <a:pPr marL="633222" indent="-514350">
              <a:buFont typeface="+mj-lt"/>
              <a:buAutoNum type="arabicPeriod"/>
            </a:pPr>
            <a:r>
              <a:rPr lang="en-US" dirty="0" err="1" smtClean="0"/>
              <a:t>Demenis</a:t>
            </a:r>
            <a:r>
              <a:rPr lang="en-US" dirty="0" smtClean="0"/>
              <a:t>, Espinoza, Squires, Pierre </a:t>
            </a:r>
          </a:p>
          <a:p>
            <a:pPr marL="633222" indent="-514350">
              <a:buFont typeface="+mj-lt"/>
              <a:buAutoNum type="arabicPeriod"/>
            </a:pPr>
            <a:endParaRPr lang="en-US" dirty="0" smtClean="0"/>
          </a:p>
          <a:p>
            <a:pPr marL="633222" indent="-514350">
              <a:buFont typeface="+mj-lt"/>
              <a:buAutoNum type="arabicPeriod"/>
            </a:pPr>
            <a:r>
              <a:rPr lang="en-US" dirty="0" err="1" smtClean="0"/>
              <a:t>Paradela</a:t>
            </a:r>
            <a:r>
              <a:rPr lang="en-US" dirty="0" smtClean="0"/>
              <a:t>, Gomez, </a:t>
            </a:r>
            <a:r>
              <a:rPr lang="en-US" dirty="0" err="1" smtClean="0"/>
              <a:t>LiCausi</a:t>
            </a:r>
            <a:r>
              <a:rPr lang="en-US" dirty="0" smtClean="0"/>
              <a:t>, Garcia </a:t>
            </a:r>
          </a:p>
          <a:p>
            <a:pPr marL="633222" indent="-514350">
              <a:buFont typeface="+mj-lt"/>
              <a:buAutoNum type="arabicPeriod"/>
            </a:pPr>
            <a:endParaRPr lang="en-US" dirty="0" smtClean="0"/>
          </a:p>
          <a:p>
            <a:pPr marL="633222" indent="-514350">
              <a:buFont typeface="+mj-lt"/>
              <a:buAutoNum type="arabicPeriod"/>
            </a:pPr>
            <a:r>
              <a:rPr lang="en-US" dirty="0" smtClean="0"/>
              <a:t>Cronin, </a:t>
            </a:r>
            <a:r>
              <a:rPr lang="en-US" dirty="0" err="1" smtClean="0"/>
              <a:t>Fakhreddine</a:t>
            </a:r>
            <a:r>
              <a:rPr lang="en-US" dirty="0" smtClean="0"/>
              <a:t>, </a:t>
            </a:r>
            <a:r>
              <a:rPr lang="en-US" dirty="0" err="1" smtClean="0"/>
              <a:t>Bocatcat</a:t>
            </a:r>
            <a:r>
              <a:rPr lang="en-US" dirty="0" smtClean="0"/>
              <a:t>, </a:t>
            </a:r>
            <a:r>
              <a:rPr lang="en-US" dirty="0" err="1" smtClean="0"/>
              <a:t>Pianowski</a:t>
            </a:r>
            <a:r>
              <a:rPr lang="en-US" dirty="0" smtClean="0"/>
              <a:t> </a:t>
            </a:r>
          </a:p>
          <a:p>
            <a:pPr marL="633222" indent="-514350">
              <a:buFont typeface="+mj-lt"/>
              <a:buAutoNum type="arabicPeriod"/>
            </a:pPr>
            <a:endParaRPr lang="en-US" dirty="0" smtClean="0"/>
          </a:p>
          <a:p>
            <a:pPr marL="633222" indent="-514350">
              <a:buFont typeface="+mj-lt"/>
              <a:buAutoNum type="arabicPeriod"/>
            </a:pPr>
            <a:r>
              <a:rPr lang="en-US" dirty="0" err="1" smtClean="0"/>
              <a:t>Mensik</a:t>
            </a:r>
            <a:r>
              <a:rPr lang="en-US" dirty="0" smtClean="0"/>
              <a:t>, Crawford, </a:t>
            </a:r>
            <a:r>
              <a:rPr lang="en-US" dirty="0" err="1" smtClean="0"/>
              <a:t>Matusak</a:t>
            </a:r>
            <a:r>
              <a:rPr lang="en-US" dirty="0" smtClean="0"/>
              <a:t>, Spencer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2000"/>
                            </p:stCondLst>
                            <p:childTnLst>
                              <p:par>
                                <p:cTn id="13" presetID="24"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par>
                          <p:cTn id="16" fill="hold">
                            <p:stCondLst>
                              <p:cond delay="4000"/>
                            </p:stCondLst>
                            <p:childTnLst>
                              <p:par>
                                <p:cTn id="17" presetID="24" presetClass="entr" presetSubtype="0" fill="hold" grpId="0"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par>
                          <p:cTn id="20" fill="hold">
                            <p:stCondLst>
                              <p:cond delay="6000"/>
                            </p:stCondLst>
                            <p:childTnLst>
                              <p:par>
                                <p:cTn id="21" presetID="24" presetClass="entr" presetSubtype="0" fill="hold" grpId="0" nodeType="afterEffect">
                                  <p:stCondLst>
                                    <p:cond delay="2000"/>
                                  </p:stCondLst>
                                  <p:childTnLst>
                                    <p:set>
                                      <p:cBhvr>
                                        <p:cTn id="22" dur="1" fill="hold">
                                          <p:stCondLst>
                                            <p:cond delay="0"/>
                                          </p:stCondLst>
                                        </p:cTn>
                                        <p:tgtEl>
                                          <p:spTgt spid="3">
                                            <p:txEl>
                                              <p:pRg st="6" end="6"/>
                                            </p:txEl>
                                          </p:spTgt>
                                        </p:tgtEl>
                                        <p:attrNameLst>
                                          <p:attrName>style.visibility</p:attrName>
                                        </p:attrNameLst>
                                      </p:cBhvr>
                                      <p:to>
                                        <p:strVal val="visible"/>
                                      </p:to>
                                    </p:set>
                                    <p:anim to="" calcmode="lin" valueType="num">
                                      <p:cBhvr>
                                        <p:cTn id="23" dur="1" fill="hold"/>
                                        <p:tgtEl>
                                          <p:spTgt spid="3">
                                            <p:txEl>
                                              <p:pRg st="6" end="6"/>
                                            </p:txEl>
                                          </p:spTgt>
                                        </p:tgtEl>
                                        <p:attrNameLst>
                                          <p:attrName/>
                                        </p:attrNameLst>
                                      </p:cBhvr>
                                    </p:anim>
                                  </p:childTnLst>
                                </p:cTn>
                              </p:par>
                            </p:childTnLst>
                          </p:cTn>
                        </p:par>
                        <p:par>
                          <p:cTn id="24" fill="hold">
                            <p:stCondLst>
                              <p:cond delay="8000"/>
                            </p:stCondLst>
                            <p:childTnLst>
                              <p:par>
                                <p:cTn id="25" presetID="24" presetClass="entr" presetSubtype="0" fill="hold" grpId="0" nodeType="afterEffect">
                                  <p:stCondLst>
                                    <p:cond delay="2000"/>
                                  </p:stCondLst>
                                  <p:childTnLst>
                                    <p:set>
                                      <p:cBhvr>
                                        <p:cTn id="26" dur="1" fill="hold">
                                          <p:stCondLst>
                                            <p:cond delay="0"/>
                                          </p:stCondLst>
                                        </p:cTn>
                                        <p:tgtEl>
                                          <p:spTgt spid="3">
                                            <p:txEl>
                                              <p:pRg st="8" end="8"/>
                                            </p:txEl>
                                          </p:spTgt>
                                        </p:tgtEl>
                                        <p:attrNameLst>
                                          <p:attrName>style.visibility</p:attrName>
                                        </p:attrNameLst>
                                      </p:cBhvr>
                                      <p:to>
                                        <p:strVal val="visible"/>
                                      </p:to>
                                    </p:set>
                                    <p:anim to="" calcmode="lin" valueType="num">
                                      <p:cBhvr>
                                        <p:cTn id="27" dur="1" fill="hold"/>
                                        <p:tgtEl>
                                          <p:spTgt spid="3">
                                            <p:txEl>
                                              <p:pRg st="8" end="8"/>
                                            </p:txEl>
                                          </p:spTgt>
                                        </p:tgtEl>
                                        <p:attrNameLst>
                                          <p:attrName/>
                                        </p:attrNameLst>
                                      </p:cBhvr>
                                    </p:anim>
                                  </p:childTnLst>
                                </p:cTn>
                              </p:par>
                            </p:childTnLst>
                          </p:cTn>
                        </p:par>
                        <p:par>
                          <p:cTn id="28" fill="hold">
                            <p:stCondLst>
                              <p:cond delay="10000"/>
                            </p:stCondLst>
                            <p:childTnLst>
                              <p:par>
                                <p:cTn id="29" presetID="24" presetClass="entr" presetSubtype="0" fill="hold" grpId="0" nodeType="afterEffect">
                                  <p:stCondLst>
                                    <p:cond delay="2000"/>
                                  </p:stCondLst>
                                  <p:childTnLst>
                                    <p:set>
                                      <p:cBhvr>
                                        <p:cTn id="30" dur="1" fill="hold">
                                          <p:stCondLst>
                                            <p:cond delay="0"/>
                                          </p:stCondLst>
                                        </p:cTn>
                                        <p:tgtEl>
                                          <p:spTgt spid="3">
                                            <p:txEl>
                                              <p:pRg st="10" end="10"/>
                                            </p:txEl>
                                          </p:spTgt>
                                        </p:tgtEl>
                                        <p:attrNameLst>
                                          <p:attrName>style.visibility</p:attrName>
                                        </p:attrNameLst>
                                      </p:cBhvr>
                                      <p:to>
                                        <p:strVal val="visible"/>
                                      </p:to>
                                    </p:set>
                                    <p:anim to="" calcmode="lin" valueType="num">
                                      <p:cBhvr>
                                        <p:cTn id="31" dur="1" fill="hold"/>
                                        <p:tgtEl>
                                          <p:spTgt spid="3">
                                            <p:txEl>
                                              <p:pRg st="10" end="10"/>
                                            </p:txEl>
                                          </p:spTgt>
                                        </p:tgtEl>
                                        <p:attrNameLst>
                                          <p:attrName/>
                                        </p:attrNameLst>
                                      </p:cBhvr>
                                    </p:anim>
                                  </p:childTnLst>
                                </p:cTn>
                              </p:par>
                            </p:childTnLst>
                          </p:cTn>
                        </p:par>
                        <p:par>
                          <p:cTn id="32" fill="hold">
                            <p:stCondLst>
                              <p:cond delay="12000"/>
                            </p:stCondLst>
                            <p:childTnLst>
                              <p:par>
                                <p:cTn id="33" presetID="24" presetClass="entr" presetSubtype="0" fill="hold" grpId="0" nodeType="afterEffect">
                                  <p:stCondLst>
                                    <p:cond delay="2000"/>
                                  </p:stCondLst>
                                  <p:childTnLst>
                                    <p:set>
                                      <p:cBhvr>
                                        <p:cTn id="34" dur="1" fill="hold">
                                          <p:stCondLst>
                                            <p:cond delay="0"/>
                                          </p:stCondLst>
                                        </p:cTn>
                                        <p:tgtEl>
                                          <p:spTgt spid="3">
                                            <p:txEl>
                                              <p:pRg st="12" end="12"/>
                                            </p:txEl>
                                          </p:spTgt>
                                        </p:tgtEl>
                                        <p:attrNameLst>
                                          <p:attrName>style.visibility</p:attrName>
                                        </p:attrNameLst>
                                      </p:cBhvr>
                                      <p:to>
                                        <p:strVal val="visible"/>
                                      </p:to>
                                    </p:set>
                                    <p:anim to="" calcmode="lin" valueType="num">
                                      <p:cBhvr>
                                        <p:cTn id="35" dur="1" fill="hold"/>
                                        <p:tgtEl>
                                          <p:spTgt spid="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The Writing Format</a:t>
            </a:r>
            <a:endParaRPr lang="en-US" sz="6000" dirty="0"/>
          </a:p>
        </p:txBody>
      </p:sp>
      <p:sp>
        <p:nvSpPr>
          <p:cNvPr id="5" name="Subtitle 4"/>
          <p:cNvSpPr>
            <a:spLocks noGrp="1"/>
          </p:cNvSpPr>
          <p:nvPr>
            <p:ph type="subTitle" idx="1"/>
          </p:nvPr>
        </p:nvSpPr>
        <p:spPr/>
        <p:txBody>
          <a:bodyPr/>
          <a:lstStyle/>
          <a:p>
            <a:r>
              <a:rPr lang="en-US" sz="2800" dirty="0" smtClean="0"/>
              <a:t>Writing Notes</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to="" calcmode="lin" valueType="num">
                                      <p:cBhvr>
                                        <p:cTn id="11"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Paragraphs</a:t>
            </a:r>
            <a:endParaRPr lang="en-US" dirty="0"/>
          </a:p>
        </p:txBody>
      </p:sp>
      <p:sp>
        <p:nvSpPr>
          <p:cNvPr id="3" name="Content Placeholder 2"/>
          <p:cNvSpPr>
            <a:spLocks noGrp="1"/>
          </p:cNvSpPr>
          <p:nvPr>
            <p:ph sz="quarter" idx="1"/>
          </p:nvPr>
        </p:nvSpPr>
        <p:spPr/>
        <p:txBody>
          <a:bodyPr>
            <a:normAutofit/>
          </a:bodyPr>
          <a:lstStyle/>
          <a:p>
            <a:r>
              <a:rPr lang="en-US" sz="3600" dirty="0" smtClean="0"/>
              <a:t>Your body paragraph will build naturally out of your thesis statement.</a:t>
            </a:r>
          </a:p>
          <a:p>
            <a:pPr lvl="1"/>
            <a:r>
              <a:rPr lang="en-US" sz="3200" dirty="0" smtClean="0">
                <a:solidFill>
                  <a:schemeClr val="tx1"/>
                </a:solidFill>
              </a:rPr>
              <a:t>The </a:t>
            </a:r>
            <a:r>
              <a:rPr lang="en-US" sz="3200" dirty="0" smtClean="0">
                <a:solidFill>
                  <a:schemeClr val="tx1"/>
                </a:solidFill>
              </a:rPr>
              <a:t>BPs </a:t>
            </a:r>
            <a:r>
              <a:rPr lang="en-US" sz="3200" dirty="0" smtClean="0">
                <a:solidFill>
                  <a:schemeClr val="tx1"/>
                </a:solidFill>
              </a:rPr>
              <a:t>will be </a:t>
            </a:r>
            <a:r>
              <a:rPr lang="en-US" sz="3200" dirty="0" smtClean="0">
                <a:solidFill>
                  <a:schemeClr val="tx1"/>
                </a:solidFill>
              </a:rPr>
              <a:t>based on the direct of your thesis statement.</a:t>
            </a:r>
            <a:endParaRPr lang="en-US" sz="3200" dirty="0" smtClean="0">
              <a:solidFill>
                <a:schemeClr val="tx1"/>
              </a:solidFill>
            </a:endParaRPr>
          </a:p>
          <a:p>
            <a:pPr lvl="1"/>
            <a:r>
              <a:rPr lang="en-US" sz="3200" dirty="0" smtClean="0">
                <a:solidFill>
                  <a:schemeClr val="tx1"/>
                </a:solidFill>
              </a:rPr>
              <a:t>The </a:t>
            </a:r>
            <a:r>
              <a:rPr lang="en-US" sz="3200" dirty="0" smtClean="0">
                <a:solidFill>
                  <a:schemeClr val="tx1"/>
                </a:solidFill>
              </a:rPr>
              <a:t>BPs </a:t>
            </a:r>
            <a:r>
              <a:rPr lang="en-US" sz="3200" dirty="0" smtClean="0">
                <a:solidFill>
                  <a:schemeClr val="tx1"/>
                </a:solidFill>
              </a:rPr>
              <a:t>will also serve as a link to your extension.</a:t>
            </a:r>
          </a:p>
          <a:p>
            <a:pPr lvl="2"/>
            <a:r>
              <a:rPr lang="en-US" sz="2800" dirty="0" smtClean="0"/>
              <a:t>Every body paragraph </a:t>
            </a:r>
            <a:r>
              <a:rPr lang="en-US" sz="2800" dirty="0" smtClean="0"/>
              <a:t>needs to be </a:t>
            </a:r>
            <a:r>
              <a:rPr lang="en-US" sz="2800" dirty="0" smtClean="0"/>
              <a:t>connected to the extension.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Body Paragraphs</a:t>
            </a:r>
            <a:endParaRPr lang="en-US" dirty="0"/>
          </a:p>
        </p:txBody>
      </p:sp>
      <p:sp>
        <p:nvSpPr>
          <p:cNvPr id="3" name="Content Placeholder 2"/>
          <p:cNvSpPr>
            <a:spLocks noGrp="1"/>
          </p:cNvSpPr>
          <p:nvPr>
            <p:ph sz="quarter" idx="1"/>
          </p:nvPr>
        </p:nvSpPr>
        <p:spPr>
          <a:xfrm>
            <a:off x="152400" y="1676400"/>
            <a:ext cx="8686800" cy="4876799"/>
          </a:xfrm>
        </p:spPr>
        <p:txBody>
          <a:bodyPr>
            <a:normAutofit fontScale="92500" lnSpcReduction="10000"/>
          </a:bodyPr>
          <a:lstStyle/>
          <a:p>
            <a:r>
              <a:rPr lang="en-US" sz="4400" dirty="0" smtClean="0"/>
              <a:t>Part One</a:t>
            </a:r>
          </a:p>
          <a:p>
            <a:pPr lvl="1"/>
            <a:r>
              <a:rPr lang="en-US" sz="4000" dirty="0" smtClean="0">
                <a:solidFill>
                  <a:schemeClr val="tx1"/>
                </a:solidFill>
              </a:rPr>
              <a:t>Develop the Topic Sentence</a:t>
            </a:r>
          </a:p>
          <a:p>
            <a:pPr lvl="2"/>
            <a:r>
              <a:rPr lang="en-US" sz="3600" dirty="0" smtClean="0"/>
              <a:t>Every paragraph needs a topic sentence.</a:t>
            </a:r>
          </a:p>
          <a:p>
            <a:pPr lvl="2"/>
            <a:r>
              <a:rPr lang="en-US" sz="3600" dirty="0" smtClean="0"/>
              <a:t>TS identifies the main idea of the paragraph. </a:t>
            </a:r>
          </a:p>
          <a:p>
            <a:pPr lvl="3"/>
            <a:r>
              <a:rPr lang="en-US" sz="2800" dirty="0" smtClean="0"/>
              <a:t>TS should appear at the beginning of the paragraph and is the paragraph’s very first sentence.  </a:t>
            </a:r>
          </a:p>
          <a:p>
            <a:pPr lvl="4"/>
            <a:r>
              <a:rPr lang="en-US" sz="2800" dirty="0" smtClean="0"/>
              <a:t>Should be about </a:t>
            </a:r>
            <a:r>
              <a:rPr lang="en-US" sz="2800" dirty="0"/>
              <a:t>one thesis statement </a:t>
            </a:r>
            <a:r>
              <a:rPr lang="en-US" sz="2800" dirty="0" smtClean="0"/>
              <a:t>topic from the direct.</a:t>
            </a:r>
            <a:endParaRPr lang="en-US" sz="2800" dirty="0"/>
          </a:p>
          <a:p>
            <a:pPr lvl="4"/>
            <a:endParaRPr lang="en-US" sz="2400" dirty="0" smtClean="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Body Paragraphs</a:t>
            </a:r>
            <a:endParaRPr lang="en-US" dirty="0"/>
          </a:p>
        </p:txBody>
      </p:sp>
      <p:sp>
        <p:nvSpPr>
          <p:cNvPr id="3" name="Content Placeholder 2"/>
          <p:cNvSpPr>
            <a:spLocks noGrp="1"/>
          </p:cNvSpPr>
          <p:nvPr>
            <p:ph sz="quarter" idx="1"/>
          </p:nvPr>
        </p:nvSpPr>
        <p:spPr/>
        <p:txBody>
          <a:bodyPr/>
          <a:lstStyle/>
          <a:p>
            <a:r>
              <a:rPr lang="en-US" sz="4400" dirty="0" smtClean="0"/>
              <a:t>Part Two</a:t>
            </a:r>
          </a:p>
          <a:p>
            <a:pPr lvl="1"/>
            <a:r>
              <a:rPr lang="en-US" sz="4000" dirty="0" smtClean="0"/>
              <a:t>Context for Evidence</a:t>
            </a:r>
            <a:endParaRPr lang="en-US" sz="3600" dirty="0" smtClean="0"/>
          </a:p>
          <a:p>
            <a:pPr lvl="2"/>
            <a:r>
              <a:rPr lang="en-US" sz="3600" dirty="0" smtClean="0"/>
              <a:t>Summarize the text around the evidence. </a:t>
            </a:r>
          </a:p>
          <a:p>
            <a:pPr lvl="3"/>
            <a:r>
              <a:rPr lang="en-US" sz="3200" dirty="0" smtClean="0"/>
              <a:t>What’s happening in the story at the point of this quote?</a:t>
            </a:r>
          </a:p>
          <a:p>
            <a:pPr lvl="3"/>
            <a:r>
              <a:rPr lang="en-US" sz="3200" dirty="0" smtClean="0"/>
              <a:t>Helps the reader track the story.</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2971800" cy="1252728"/>
          </a:xfrm>
        </p:spPr>
        <p:txBody>
          <a:bodyPr/>
          <a:lstStyle/>
          <a:p>
            <a:r>
              <a:rPr lang="en-US" dirty="0" smtClean="0"/>
              <a:t>Bell Ringer</a:t>
            </a:r>
            <a:endParaRPr lang="en-US" dirty="0"/>
          </a:p>
        </p:txBody>
      </p:sp>
      <p:sp>
        <p:nvSpPr>
          <p:cNvPr id="5" name="Title 1"/>
          <p:cNvSpPr txBox="1">
            <a:spLocks/>
          </p:cNvSpPr>
          <p:nvPr/>
        </p:nvSpPr>
        <p:spPr>
          <a:xfrm>
            <a:off x="3276600" y="152400"/>
            <a:ext cx="53340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z="4500" b="1" dirty="0" smtClean="0">
                <a:solidFill>
                  <a:srgbClr val="FFC800"/>
                </a:solidFill>
                <a:latin typeface="Corbel"/>
              </a:rPr>
              <a:t>- Brain Teaser</a:t>
            </a:r>
            <a:endParaRPr lang="en-US" sz="4500" b="1" dirty="0">
              <a:solidFill>
                <a:srgbClr val="FFC800"/>
              </a:solidFill>
              <a:latin typeface="Corbel"/>
            </a:endParaRPr>
          </a:p>
        </p:txBody>
      </p:sp>
      <p:pic>
        <p:nvPicPr>
          <p:cNvPr id="6" name="Picture 1" descr="Brain12.jpg"/>
          <p:cNvPicPr>
            <a:picLocks noChangeAspect="1"/>
          </p:cNvPicPr>
          <p:nvPr/>
        </p:nvPicPr>
        <p:blipFill>
          <a:blip r:embed="rId2" cstate="print"/>
          <a:srcRect/>
          <a:stretch>
            <a:fillRect/>
          </a:stretch>
        </p:blipFill>
        <p:spPr bwMode="auto">
          <a:xfrm>
            <a:off x="-43533" y="-71437"/>
            <a:ext cx="9231065" cy="7133704"/>
          </a:xfrm>
          <a:prstGeom prst="rect">
            <a:avLst/>
          </a:prstGeom>
          <a:noFill/>
          <a:ln w="12700" cap="flat" cmpd="sng">
            <a:noFill/>
            <a:prstDash val="solid"/>
            <a:miter lim="0"/>
            <a:headEnd type="none" w="med" len="med"/>
            <a:tailEnd type="none" w="med" len="med"/>
          </a:ln>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3000"/>
                            </p:stCondLst>
                            <p:childTnLst>
                              <p:par>
                                <p:cTn id="13" presetID="10" presetClass="entr" presetSubtype="0"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Body Paragraphs</a:t>
            </a:r>
            <a:endParaRPr lang="en-US" dirty="0"/>
          </a:p>
        </p:txBody>
      </p:sp>
      <p:sp>
        <p:nvSpPr>
          <p:cNvPr id="3" name="Content Placeholder 2"/>
          <p:cNvSpPr>
            <a:spLocks noGrp="1"/>
          </p:cNvSpPr>
          <p:nvPr>
            <p:ph sz="quarter" idx="1"/>
          </p:nvPr>
        </p:nvSpPr>
        <p:spPr>
          <a:xfrm>
            <a:off x="228600" y="1676400"/>
            <a:ext cx="8610600" cy="4876799"/>
          </a:xfrm>
        </p:spPr>
        <p:txBody>
          <a:bodyPr>
            <a:normAutofit/>
          </a:bodyPr>
          <a:lstStyle/>
          <a:p>
            <a:r>
              <a:rPr lang="en-US" sz="3600" dirty="0" smtClean="0"/>
              <a:t>Part Three</a:t>
            </a:r>
          </a:p>
          <a:p>
            <a:pPr lvl="1"/>
            <a:r>
              <a:rPr lang="en-US" sz="3200" dirty="0" smtClean="0">
                <a:solidFill>
                  <a:schemeClr val="tx1"/>
                </a:solidFill>
              </a:rPr>
              <a:t>Evidence</a:t>
            </a:r>
          </a:p>
          <a:p>
            <a:pPr lvl="2"/>
            <a:r>
              <a:rPr lang="en-US" sz="2800" dirty="0" smtClean="0"/>
              <a:t>Your BP will be built off of a key piece of evidence from the text that supports or ties into your theme. </a:t>
            </a:r>
          </a:p>
          <a:p>
            <a:pPr lvl="2"/>
            <a:r>
              <a:rPr lang="en-US" sz="2800" dirty="0" smtClean="0"/>
              <a:t>Ties into the author’s claim.</a:t>
            </a:r>
          </a:p>
          <a:p>
            <a:pPr lvl="3"/>
            <a:r>
              <a:rPr lang="en-US" sz="2400" dirty="0" smtClean="0">
                <a:solidFill>
                  <a:schemeClr val="tx1"/>
                </a:solidFill>
              </a:rPr>
              <a:t>Claim + Direct = Theme</a:t>
            </a:r>
          </a:p>
          <a:p>
            <a:pPr lvl="2"/>
            <a:r>
              <a:rPr lang="en-US" sz="2800" dirty="0" smtClean="0"/>
              <a:t>Make sure the evidence supports the claim and the extension</a:t>
            </a:r>
          </a:p>
          <a:p>
            <a:pPr lvl="3"/>
            <a:r>
              <a:rPr lang="en-US" sz="2400" dirty="0" smtClean="0">
                <a:solidFill>
                  <a:schemeClr val="tx1"/>
                </a:solidFill>
              </a:rPr>
              <a:t>If it does not, the evidence should not be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Body Paragraphs</a:t>
            </a:r>
            <a:endParaRPr lang="en-US" dirty="0"/>
          </a:p>
        </p:txBody>
      </p:sp>
      <p:sp>
        <p:nvSpPr>
          <p:cNvPr id="3" name="Content Placeholder 2"/>
          <p:cNvSpPr>
            <a:spLocks noGrp="1"/>
          </p:cNvSpPr>
          <p:nvPr>
            <p:ph sz="quarter" idx="1"/>
          </p:nvPr>
        </p:nvSpPr>
        <p:spPr>
          <a:xfrm>
            <a:off x="228600" y="1676400"/>
            <a:ext cx="8610600" cy="4876800"/>
          </a:xfrm>
        </p:spPr>
        <p:txBody>
          <a:bodyPr>
            <a:normAutofit fontScale="85000" lnSpcReduction="10000"/>
          </a:bodyPr>
          <a:lstStyle/>
          <a:p>
            <a:r>
              <a:rPr lang="en-US" sz="4000" dirty="0" smtClean="0"/>
              <a:t>Part Four</a:t>
            </a:r>
            <a:endParaRPr lang="en-US" sz="4000" dirty="0" smtClean="0">
              <a:solidFill>
                <a:schemeClr val="tx1"/>
              </a:solidFill>
            </a:endParaRPr>
          </a:p>
          <a:p>
            <a:pPr lvl="1"/>
            <a:r>
              <a:rPr lang="en-US" sz="3600" dirty="0" smtClean="0">
                <a:solidFill>
                  <a:schemeClr val="tx1"/>
                </a:solidFill>
              </a:rPr>
              <a:t>Analyze the Evidence</a:t>
            </a:r>
          </a:p>
          <a:p>
            <a:pPr lvl="2"/>
            <a:r>
              <a:rPr lang="en-US" sz="3200" dirty="0" smtClean="0"/>
              <a:t>Explain the evidence.</a:t>
            </a:r>
          </a:p>
          <a:p>
            <a:pPr lvl="2"/>
            <a:r>
              <a:rPr lang="en-US" sz="3200" dirty="0" smtClean="0"/>
              <a:t>Why is this important?</a:t>
            </a:r>
          </a:p>
          <a:p>
            <a:pPr lvl="3"/>
            <a:r>
              <a:rPr lang="en-US" sz="2800" dirty="0" smtClean="0"/>
              <a:t>This is what you will be scored the most on.</a:t>
            </a:r>
          </a:p>
          <a:p>
            <a:pPr lvl="3"/>
            <a:r>
              <a:rPr lang="en-US" sz="2800" dirty="0" smtClean="0"/>
              <a:t>Your opportunity to show your thinking.</a:t>
            </a:r>
          </a:p>
          <a:p>
            <a:r>
              <a:rPr lang="en-US" sz="4000" dirty="0" smtClean="0"/>
              <a:t>Part Five</a:t>
            </a:r>
          </a:p>
          <a:p>
            <a:pPr lvl="1"/>
            <a:r>
              <a:rPr lang="en-US" sz="3600" dirty="0" smtClean="0"/>
              <a:t>Connection</a:t>
            </a:r>
          </a:p>
          <a:p>
            <a:pPr lvl="2"/>
            <a:r>
              <a:rPr lang="en-US" sz="3200" dirty="0" smtClean="0"/>
              <a:t>Tie your analysis into your theme.</a:t>
            </a:r>
          </a:p>
          <a:p>
            <a:pPr lvl="3"/>
            <a:r>
              <a:rPr lang="en-US" sz="2800" dirty="0" smtClean="0"/>
              <a:t>All of the body paragraphs must connect to the theme.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8" presetClass="entr" presetSubtype="0" accel="5000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0" dur="1000" fill="hold"/>
                                        <p:tgtEl>
                                          <p:spTgt spid="3">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8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Body Paragraphs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Once assembled, your body paragraph should flow like this:</a:t>
            </a:r>
          </a:p>
          <a:p>
            <a:pPr lvl="1"/>
            <a:r>
              <a:rPr lang="en-US" dirty="0" smtClean="0">
                <a:solidFill>
                  <a:schemeClr val="tx1"/>
                </a:solidFill>
              </a:rPr>
              <a:t>Topic Sentence</a:t>
            </a:r>
          </a:p>
          <a:p>
            <a:pPr lvl="2"/>
            <a:r>
              <a:rPr lang="en-US" dirty="0" smtClean="0"/>
              <a:t>Preview paragraph.</a:t>
            </a:r>
            <a:endParaRPr lang="en-US" dirty="0" smtClean="0">
              <a:solidFill>
                <a:schemeClr val="tx1"/>
              </a:solidFill>
            </a:endParaRPr>
          </a:p>
          <a:p>
            <a:pPr lvl="1"/>
            <a:r>
              <a:rPr lang="en-US" dirty="0" smtClean="0">
                <a:solidFill>
                  <a:schemeClr val="tx1"/>
                </a:solidFill>
              </a:rPr>
              <a:t>Context for Evidence</a:t>
            </a:r>
          </a:p>
          <a:p>
            <a:pPr lvl="2"/>
            <a:r>
              <a:rPr lang="en-US" dirty="0" smtClean="0"/>
              <a:t>Summary of events leading to evidence.</a:t>
            </a:r>
            <a:endParaRPr lang="en-US" dirty="0" smtClean="0">
              <a:solidFill>
                <a:schemeClr val="tx1"/>
              </a:solidFill>
            </a:endParaRPr>
          </a:p>
          <a:p>
            <a:pPr lvl="1"/>
            <a:r>
              <a:rPr lang="en-US" dirty="0" smtClean="0">
                <a:solidFill>
                  <a:schemeClr val="tx1"/>
                </a:solidFill>
              </a:rPr>
              <a:t>Evidence</a:t>
            </a:r>
          </a:p>
          <a:p>
            <a:pPr lvl="2"/>
            <a:r>
              <a:rPr lang="en-US" dirty="0" smtClean="0"/>
              <a:t>Direct Quote from the story.</a:t>
            </a:r>
            <a:endParaRPr lang="en-US" dirty="0" smtClean="0">
              <a:solidFill>
                <a:schemeClr val="tx1"/>
              </a:solidFill>
            </a:endParaRPr>
          </a:p>
          <a:p>
            <a:pPr lvl="1"/>
            <a:r>
              <a:rPr lang="en-US" dirty="0" smtClean="0">
                <a:solidFill>
                  <a:schemeClr val="tx1"/>
                </a:solidFill>
              </a:rPr>
              <a:t>Analysis of Evidence</a:t>
            </a:r>
          </a:p>
          <a:p>
            <a:pPr lvl="2"/>
            <a:r>
              <a:rPr lang="en-US" dirty="0" smtClean="0"/>
              <a:t>Why is this important?</a:t>
            </a:r>
            <a:endParaRPr lang="en-US" dirty="0" smtClean="0">
              <a:solidFill>
                <a:schemeClr val="tx1"/>
              </a:solidFill>
            </a:endParaRPr>
          </a:p>
          <a:p>
            <a:pPr lvl="1"/>
            <a:r>
              <a:rPr lang="en-US" dirty="0" smtClean="0">
                <a:solidFill>
                  <a:schemeClr val="tx1"/>
                </a:solidFill>
              </a:rPr>
              <a:t>Connection to Thesis/Theme</a:t>
            </a:r>
          </a:p>
          <a:p>
            <a:pPr lvl="2"/>
            <a:r>
              <a:rPr lang="en-US" dirty="0" smtClean="0"/>
              <a:t>How does this fit with the universal theme?</a:t>
            </a:r>
            <a:endParaRPr 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to="" calcmode="lin" valueType="num">
                                      <p:cBhvr>
                                        <p:cTn id="47" dur="1" fill="hold"/>
                                        <p:tgtEl>
                                          <p:spTgt spid="3">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to="" calcmode="lin" valueType="num">
                                      <p:cBhvr>
                                        <p:cTn id="52" dur="1" fill="hold"/>
                                        <p:tgtEl>
                                          <p:spTgt spid="3">
                                            <p:txEl>
                                              <p:pRg st="8" end="8"/>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to="" calcmode="lin" valueType="num">
                                      <p:cBhvr>
                                        <p:cTn id="57" dur="1" fill="hold"/>
                                        <p:tgtEl>
                                          <p:spTgt spid="3">
                                            <p:txEl>
                                              <p:pRg st="9" end="9"/>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to="" calcmode="lin" valueType="num">
                                      <p:cBhvr>
                                        <p:cTn id="62"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a:noFill/>
        </p:spPr>
        <p:txBody>
          <a:bodyPr>
            <a:normAutofit fontScale="90000"/>
          </a:bodyPr>
          <a:lstStyle/>
          <a:p>
            <a:r>
              <a:rPr lang="en-US" dirty="0" smtClean="0"/>
              <a:t>Small Group - Body </a:t>
            </a:r>
            <a:br>
              <a:rPr lang="en-US" dirty="0" smtClean="0"/>
            </a:br>
            <a:r>
              <a:rPr lang="en-US" dirty="0" smtClean="0"/>
              <a:t>Paragraph Development</a:t>
            </a:r>
            <a:endParaRPr lang="en-US" dirty="0"/>
          </a:p>
        </p:txBody>
      </p:sp>
      <p:sp>
        <p:nvSpPr>
          <p:cNvPr id="3" name="Content Placeholder 2"/>
          <p:cNvSpPr>
            <a:spLocks noGrp="1"/>
          </p:cNvSpPr>
          <p:nvPr>
            <p:ph idx="1"/>
          </p:nvPr>
        </p:nvSpPr>
        <p:spPr>
          <a:xfrm>
            <a:off x="228600" y="1524000"/>
            <a:ext cx="8763000" cy="5029200"/>
          </a:xfrm>
        </p:spPr>
        <p:txBody>
          <a:bodyPr>
            <a:normAutofit fontScale="92500" lnSpcReduction="20000"/>
          </a:bodyPr>
          <a:lstStyle/>
          <a:p>
            <a:r>
              <a:rPr lang="en-US" sz="2400" dirty="0" smtClean="0"/>
              <a:t>Once you have read and created a thesis statement for your books you will then do the following:</a:t>
            </a:r>
          </a:p>
          <a:p>
            <a:endParaRPr lang="en-US" sz="1800" dirty="0" smtClean="0"/>
          </a:p>
          <a:p>
            <a:r>
              <a:rPr lang="en-US" sz="2400" dirty="0" smtClean="0"/>
              <a:t>You will be given one book title to work with. Use the thesis you developed for that book and then begin developing a body paragraph to go along with it.</a:t>
            </a:r>
          </a:p>
          <a:p>
            <a:endParaRPr lang="en-US" sz="1800" dirty="0" smtClean="0"/>
          </a:p>
          <a:p>
            <a:r>
              <a:rPr lang="en-US" sz="2400" dirty="0" smtClean="0"/>
              <a:t>Begin by choosing a strong piece of evidence from the story that ties in to your theme/thesis. </a:t>
            </a:r>
          </a:p>
          <a:p>
            <a:endParaRPr lang="en-US" sz="1800" dirty="0" smtClean="0"/>
          </a:p>
          <a:p>
            <a:r>
              <a:rPr lang="en-US" sz="2400" dirty="0" smtClean="0"/>
              <a:t>Begin assembling the parts of the body paragraph:</a:t>
            </a:r>
          </a:p>
          <a:p>
            <a:pPr lvl="1"/>
            <a:r>
              <a:rPr lang="en-US" sz="2400" dirty="0" smtClean="0"/>
              <a:t>Topic Sentence</a:t>
            </a:r>
          </a:p>
          <a:p>
            <a:pPr lvl="1"/>
            <a:r>
              <a:rPr lang="en-US" sz="2400" dirty="0" smtClean="0"/>
              <a:t>Context for evidence</a:t>
            </a:r>
          </a:p>
          <a:p>
            <a:pPr lvl="1"/>
            <a:r>
              <a:rPr lang="en-US" sz="2400" dirty="0" smtClean="0"/>
              <a:t>Evidence</a:t>
            </a:r>
          </a:p>
          <a:p>
            <a:pPr lvl="1"/>
            <a:r>
              <a:rPr lang="en-US" sz="2400" dirty="0" smtClean="0"/>
              <a:t>Analysis</a:t>
            </a:r>
          </a:p>
          <a:p>
            <a:pPr lvl="1"/>
            <a:r>
              <a:rPr lang="en-US" sz="2400" dirty="0" smtClean="0"/>
              <a:t>Connection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to="" calcmode="lin" valueType="num">
                                      <p:cBhvr>
                                        <p:cTn id="32" dur="1" fill="hold"/>
                                        <p:tgtEl>
                                          <p:spTgt spid="3">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to="" calcmode="lin" valueType="num">
                                      <p:cBhvr>
                                        <p:cTn id="37" dur="1" fill="hold"/>
                                        <p:tgtEl>
                                          <p:spTgt spid="3">
                                            <p:txEl>
                                              <p:pRg st="8" end="8"/>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to="" calcmode="lin" valueType="num">
                                      <p:cBhvr>
                                        <p:cTn id="42" dur="1" fill="hold"/>
                                        <p:tgtEl>
                                          <p:spTgt spid="3">
                                            <p:txEl>
                                              <p:pRg st="9" end="9"/>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to="" calcmode="lin" valueType="num">
                                      <p:cBhvr>
                                        <p:cTn id="47" dur="1" fill="hold"/>
                                        <p:tgtEl>
                                          <p:spTgt spid="3">
                                            <p:txEl>
                                              <p:pRg st="10" end="1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to="" calcmode="lin" valueType="num">
                                      <p:cBhvr>
                                        <p:cTn id="52" dur="1" fill="hold"/>
                                        <p:tgtEl>
                                          <p:spTgt spid="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Brain13.jpg"/>
          <p:cNvPicPr>
            <a:picLocks noChangeAspect="1"/>
          </p:cNvPicPr>
          <p:nvPr/>
        </p:nvPicPr>
        <p:blipFill>
          <a:blip r:embed="rId2" cstate="print"/>
          <a:srcRect/>
          <a:stretch>
            <a:fillRect/>
          </a:stretch>
        </p:blipFill>
        <p:spPr bwMode="auto">
          <a:xfrm>
            <a:off x="-26789" y="-41300"/>
            <a:ext cx="9197578" cy="7106915"/>
          </a:xfrm>
          <a:prstGeom prst="rect">
            <a:avLst/>
          </a:prstGeom>
          <a:noFill/>
          <a:ln w="12700" cap="flat" cmpd="sng">
            <a:noFill/>
            <a:prstDash val="solid"/>
            <a:miter lim="0"/>
            <a:headEnd type="none" w="med" len="med"/>
            <a:tailEnd type="none" w="med" len="med"/>
          </a:ln>
          <a:effec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The Writing Format</a:t>
            </a:r>
            <a:endParaRPr lang="en-US" sz="6000" dirty="0"/>
          </a:p>
        </p:txBody>
      </p:sp>
      <p:sp>
        <p:nvSpPr>
          <p:cNvPr id="5" name="Subtitle 4"/>
          <p:cNvSpPr>
            <a:spLocks noGrp="1"/>
          </p:cNvSpPr>
          <p:nvPr>
            <p:ph type="subTitle" idx="1"/>
          </p:nvPr>
        </p:nvSpPr>
        <p:spPr/>
        <p:txBody>
          <a:bodyPr/>
          <a:lstStyle/>
          <a:p>
            <a:r>
              <a:rPr lang="en-US" sz="2800" dirty="0" smtClean="0"/>
              <a:t>Writing Notes</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to="" calcmode="lin" valueType="num">
                                      <p:cBhvr>
                                        <p:cTn id="11"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 Format Overview</a:t>
            </a:r>
            <a:endParaRPr lang="en-US" dirty="0"/>
          </a:p>
        </p:txBody>
      </p:sp>
      <p:sp>
        <p:nvSpPr>
          <p:cNvPr id="3" name="Content Placeholder 2"/>
          <p:cNvSpPr>
            <a:spLocks noGrp="1"/>
          </p:cNvSpPr>
          <p:nvPr>
            <p:ph idx="1"/>
          </p:nvPr>
        </p:nvSpPr>
        <p:spPr/>
        <p:txBody>
          <a:bodyPr>
            <a:normAutofit/>
          </a:bodyPr>
          <a:lstStyle/>
          <a:p>
            <a:r>
              <a:rPr lang="en-US" sz="3600" dirty="0" smtClean="0"/>
              <a:t>The first step before beginning to write is to first identify your theme.</a:t>
            </a:r>
          </a:p>
          <a:p>
            <a:pPr lvl="1"/>
            <a:r>
              <a:rPr lang="en-US" sz="3600" dirty="0" smtClean="0"/>
              <a:t>What is the theme of the piece you are working with? </a:t>
            </a:r>
          </a:p>
          <a:p>
            <a:pPr lvl="2"/>
            <a:r>
              <a:rPr lang="en-US" sz="2800" dirty="0" smtClean="0"/>
              <a:t>What do you want to say about it?</a:t>
            </a:r>
          </a:p>
          <a:p>
            <a:pPr lvl="3"/>
            <a:r>
              <a:rPr lang="en-US" sz="2400" dirty="0" smtClean="0"/>
              <a:t>How are you going to share this theme with your audience?</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to="" calcmode="lin" valueType="num">
                                      <p:cBhvr>
                                        <p:cTn id="20" dur="1" fill="hold"/>
                                        <p:tgtEl>
                                          <p:spTgt spid="3">
                                            <p:txEl>
                                              <p:pRg st="2" end="2"/>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152400"/>
            <a:ext cx="8229600" cy="1295400"/>
          </a:xfrm>
          <a:noFill/>
        </p:spPr>
        <p:txBody>
          <a:bodyPr>
            <a:noAutofit/>
          </a:bodyPr>
          <a:lstStyle/>
          <a:p>
            <a:pPr eaLnBrk="1" hangingPunct="1">
              <a:defRPr/>
            </a:pPr>
            <a:r>
              <a:rPr lang="en-US" dirty="0"/>
              <a:t>Determining Theme </a:t>
            </a:r>
            <a:r>
              <a:rPr lang="en-US" dirty="0" smtClean="0"/>
              <a:t>in </a:t>
            </a:r>
            <a:r>
              <a:rPr lang="en-US" dirty="0"/>
              <a:t>Fiction</a:t>
            </a:r>
          </a:p>
        </p:txBody>
      </p:sp>
      <p:sp>
        <p:nvSpPr>
          <p:cNvPr id="47107" name="Rectangle 3"/>
          <p:cNvSpPr>
            <a:spLocks noGrp="1" noChangeArrowheads="1"/>
          </p:cNvSpPr>
          <p:nvPr>
            <p:ph idx="1"/>
          </p:nvPr>
        </p:nvSpPr>
        <p:spPr>
          <a:xfrm>
            <a:off x="228600" y="1600202"/>
            <a:ext cx="8610600" cy="5029199"/>
          </a:xfrm>
        </p:spPr>
        <p:txBody>
          <a:bodyPr>
            <a:normAutofit fontScale="92500" lnSpcReduction="10000"/>
          </a:bodyPr>
          <a:lstStyle/>
          <a:p>
            <a:pPr eaLnBrk="1" hangingPunct="1">
              <a:lnSpc>
                <a:spcPct val="90000"/>
              </a:lnSpc>
              <a:defRPr/>
            </a:pPr>
            <a:r>
              <a:rPr lang="en-US" sz="3200" dirty="0"/>
              <a:t>What is theme?</a:t>
            </a:r>
          </a:p>
          <a:p>
            <a:pPr lvl="1" eaLnBrk="1" hangingPunct="1">
              <a:lnSpc>
                <a:spcPct val="90000"/>
              </a:lnSpc>
              <a:defRPr/>
            </a:pPr>
            <a:r>
              <a:rPr lang="en-US" sz="3200" dirty="0"/>
              <a:t>Central message in a literary work. </a:t>
            </a:r>
            <a:endParaRPr lang="en-US" sz="3200" dirty="0" smtClean="0"/>
          </a:p>
          <a:p>
            <a:pPr lvl="1" eaLnBrk="1" hangingPunct="1">
              <a:lnSpc>
                <a:spcPct val="90000"/>
              </a:lnSpc>
              <a:defRPr/>
            </a:pPr>
            <a:endParaRPr lang="en-US" sz="800" dirty="0" smtClean="0"/>
          </a:p>
          <a:p>
            <a:pPr lvl="1" eaLnBrk="1" hangingPunct="1">
              <a:lnSpc>
                <a:spcPct val="90000"/>
              </a:lnSpc>
              <a:defRPr/>
            </a:pPr>
            <a:endParaRPr lang="en-US" sz="800" dirty="0"/>
          </a:p>
          <a:p>
            <a:pPr eaLnBrk="1" hangingPunct="1">
              <a:lnSpc>
                <a:spcPct val="90000"/>
              </a:lnSpc>
              <a:defRPr/>
            </a:pPr>
            <a:r>
              <a:rPr lang="en-US" sz="3200" dirty="0"/>
              <a:t>Theme and subject are not the same thing</a:t>
            </a:r>
          </a:p>
          <a:p>
            <a:pPr lvl="1" eaLnBrk="1" hangingPunct="1">
              <a:lnSpc>
                <a:spcPct val="90000"/>
              </a:lnSpc>
              <a:defRPr/>
            </a:pPr>
            <a:r>
              <a:rPr lang="en-US" sz="3200" dirty="0"/>
              <a:t>The subject is what the story is </a:t>
            </a:r>
            <a:r>
              <a:rPr lang="en-US" sz="3200" dirty="0" smtClean="0"/>
              <a:t>about. Theme </a:t>
            </a:r>
            <a:r>
              <a:rPr lang="en-US" sz="3200" dirty="0"/>
              <a:t>is the writer’s message about a particular subject</a:t>
            </a:r>
            <a:r>
              <a:rPr lang="en-US" sz="3200" dirty="0" smtClean="0"/>
              <a:t>.</a:t>
            </a:r>
          </a:p>
          <a:p>
            <a:pPr lvl="1" eaLnBrk="1" hangingPunct="1">
              <a:lnSpc>
                <a:spcPct val="90000"/>
              </a:lnSpc>
              <a:defRPr/>
            </a:pPr>
            <a:endParaRPr lang="en-US" sz="900" dirty="0" smtClean="0"/>
          </a:p>
          <a:p>
            <a:pPr lvl="1" eaLnBrk="1" hangingPunct="1">
              <a:lnSpc>
                <a:spcPct val="90000"/>
              </a:lnSpc>
              <a:defRPr/>
            </a:pPr>
            <a:endParaRPr lang="en-US" sz="900" dirty="0"/>
          </a:p>
          <a:p>
            <a:pPr eaLnBrk="1" hangingPunct="1">
              <a:lnSpc>
                <a:spcPct val="90000"/>
              </a:lnSpc>
              <a:defRPr/>
            </a:pPr>
            <a:r>
              <a:rPr lang="en-US" sz="3200" dirty="0"/>
              <a:t>How do we find the theme?</a:t>
            </a:r>
          </a:p>
          <a:p>
            <a:pPr lvl="1" eaLnBrk="1" hangingPunct="1">
              <a:lnSpc>
                <a:spcPct val="90000"/>
              </a:lnSpc>
              <a:defRPr/>
            </a:pPr>
            <a:r>
              <a:rPr lang="en-US" sz="3200" dirty="0" smtClean="0"/>
              <a:t>The </a:t>
            </a:r>
            <a:r>
              <a:rPr lang="en-US" sz="3200" dirty="0"/>
              <a:t>theme is </a:t>
            </a:r>
            <a:r>
              <a:rPr lang="en-US" sz="3200" b="1" i="1" dirty="0"/>
              <a:t>implied</a:t>
            </a:r>
            <a:r>
              <a:rPr lang="en-US" sz="3200" b="1" i="1" dirty="0" smtClean="0"/>
              <a:t>.</a:t>
            </a:r>
          </a:p>
          <a:p>
            <a:pPr lvl="2">
              <a:lnSpc>
                <a:spcPct val="90000"/>
              </a:lnSpc>
              <a:defRPr/>
            </a:pPr>
            <a:r>
              <a:rPr lang="en-US" dirty="0" smtClean="0"/>
              <a:t>Use the </a:t>
            </a:r>
            <a:r>
              <a:rPr lang="en-US" b="1" i="1" dirty="0" smtClean="0"/>
              <a:t>Seven Basic Questions of Narrative Drama</a:t>
            </a:r>
            <a:endParaRPr lang="en-US" dirty="0" smtClean="0"/>
          </a:p>
          <a:p>
            <a:pPr lvl="1" eaLnBrk="1" hangingPunct="1">
              <a:lnSpc>
                <a:spcPct val="90000"/>
              </a:lnSpc>
              <a:defRPr/>
            </a:pPr>
            <a:r>
              <a:rPr lang="en-US" sz="3200" dirty="0" smtClean="0"/>
              <a:t>How can we take the message of the story and apply it to our lives?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additive="base">
                                        <p:cTn id="13"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 calcmode="lin" valueType="num">
                                      <p:cBhvr additive="base">
                                        <p:cTn id="19"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4" end="4"/>
                                            </p:txEl>
                                          </p:spTgt>
                                        </p:tgtEl>
                                        <p:attrNameLst>
                                          <p:attrName>style.visibility</p:attrName>
                                        </p:attrNameLst>
                                      </p:cBhvr>
                                      <p:to>
                                        <p:strVal val="visible"/>
                                      </p:to>
                                    </p:set>
                                    <p:anim calcmode="lin" valueType="num">
                                      <p:cBhvr additive="base">
                                        <p:cTn id="25"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7107">
                                            <p:txEl>
                                              <p:pRg st="5" end="5"/>
                                            </p:txEl>
                                          </p:spTgt>
                                        </p:tgtEl>
                                        <p:attrNameLst>
                                          <p:attrName>style.visibility</p:attrName>
                                        </p:attrNameLst>
                                      </p:cBhvr>
                                      <p:to>
                                        <p:strVal val="visible"/>
                                      </p:to>
                                    </p:set>
                                    <p:anim calcmode="lin" valueType="num">
                                      <p:cBhvr additive="base">
                                        <p:cTn id="29"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107">
                                            <p:txEl>
                                              <p:pRg st="8" end="8"/>
                                            </p:txEl>
                                          </p:spTgt>
                                        </p:tgtEl>
                                        <p:attrNameLst>
                                          <p:attrName>style.visibility</p:attrName>
                                        </p:attrNameLst>
                                      </p:cBhvr>
                                      <p:to>
                                        <p:strVal val="visible"/>
                                      </p:to>
                                    </p:set>
                                    <p:anim calcmode="lin" valueType="num">
                                      <p:cBhvr additive="base">
                                        <p:cTn id="35" dur="500" fill="hold"/>
                                        <p:tgtEl>
                                          <p:spTgt spid="4710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107">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107">
                                            <p:txEl>
                                              <p:pRg st="9" end="9"/>
                                            </p:txEl>
                                          </p:spTgt>
                                        </p:tgtEl>
                                        <p:attrNameLst>
                                          <p:attrName>style.visibility</p:attrName>
                                        </p:attrNameLst>
                                      </p:cBhvr>
                                      <p:to>
                                        <p:strVal val="visible"/>
                                      </p:to>
                                    </p:set>
                                    <p:anim calcmode="lin" valueType="num">
                                      <p:cBhvr additive="base">
                                        <p:cTn id="39" dur="500" fill="hold"/>
                                        <p:tgtEl>
                                          <p:spTgt spid="47107">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7107">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107">
                                            <p:txEl>
                                              <p:pRg st="10" end="10"/>
                                            </p:txEl>
                                          </p:spTgt>
                                        </p:tgtEl>
                                        <p:attrNameLst>
                                          <p:attrName>style.visibility</p:attrName>
                                        </p:attrNameLst>
                                      </p:cBhvr>
                                      <p:to>
                                        <p:strVal val="visible"/>
                                      </p:to>
                                    </p:set>
                                    <p:anim calcmode="lin" valueType="num">
                                      <p:cBhvr additive="base">
                                        <p:cTn id="43" dur="500" fill="hold"/>
                                        <p:tgtEl>
                                          <p:spTgt spid="4710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7">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7107">
                                            <p:txEl>
                                              <p:pRg st="11" end="11"/>
                                            </p:txEl>
                                          </p:spTgt>
                                        </p:tgtEl>
                                        <p:attrNameLst>
                                          <p:attrName>style.visibility</p:attrName>
                                        </p:attrNameLst>
                                      </p:cBhvr>
                                      <p:to>
                                        <p:strVal val="visible"/>
                                      </p:to>
                                    </p:set>
                                    <p:anim calcmode="lin" valueType="num">
                                      <p:cBhvr additive="base">
                                        <p:cTn id="47" dur="500" fill="hold"/>
                                        <p:tgtEl>
                                          <p:spTgt spid="4710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710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lnSpcReduction="10000"/>
          </a:bodyPr>
          <a:lstStyle/>
          <a:p>
            <a:r>
              <a:rPr lang="en-US" dirty="0" smtClean="0"/>
              <a:t>Once theme is identified, you must next gather gathered textual support, or </a:t>
            </a:r>
            <a:r>
              <a:rPr lang="en-US" b="1" i="1" dirty="0" smtClean="0"/>
              <a:t>evidence</a:t>
            </a:r>
            <a:r>
              <a:rPr lang="en-US" dirty="0" smtClean="0"/>
              <a:t>, that helps prove that your theme is present in the story.</a:t>
            </a:r>
          </a:p>
          <a:p>
            <a:endParaRPr lang="en-US" dirty="0" smtClean="0"/>
          </a:p>
          <a:p>
            <a:r>
              <a:rPr lang="en-US" dirty="0" smtClean="0"/>
              <a:t>With theme and evidence, you can build your introduction. </a:t>
            </a:r>
            <a:br>
              <a:rPr lang="en-US" dirty="0" smtClean="0"/>
            </a:br>
            <a:endParaRPr lang="en-US" dirty="0" smtClean="0"/>
          </a:p>
          <a:p>
            <a:r>
              <a:rPr lang="en-US" dirty="0" smtClean="0"/>
              <a:t>Begin by developing a </a:t>
            </a:r>
            <a:r>
              <a:rPr lang="en-US" b="1" i="1" dirty="0" smtClean="0"/>
              <a:t>Thesis Statement</a:t>
            </a:r>
            <a:r>
              <a:rPr lang="en-US" i="1" dirty="0" smtClean="0"/>
              <a:t>.</a:t>
            </a:r>
            <a:br>
              <a:rPr lang="en-US" i="1" dirty="0" smtClean="0"/>
            </a:b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a:t>
            </a:r>
            <a:endParaRPr lang="en-US" dirty="0"/>
          </a:p>
        </p:txBody>
      </p:sp>
      <p:sp>
        <p:nvSpPr>
          <p:cNvPr id="3" name="Content Placeholder 2"/>
          <p:cNvSpPr>
            <a:spLocks noGrp="1"/>
          </p:cNvSpPr>
          <p:nvPr>
            <p:ph idx="1"/>
          </p:nvPr>
        </p:nvSpPr>
        <p:spPr/>
        <p:txBody>
          <a:bodyPr>
            <a:normAutofit lnSpcReduction="10000"/>
          </a:bodyPr>
          <a:lstStyle/>
          <a:p>
            <a:r>
              <a:rPr lang="en-US" dirty="0" smtClean="0"/>
              <a:t>Your thesis statement will focus the reader and help you to setup your body paragraphs.</a:t>
            </a:r>
          </a:p>
          <a:p>
            <a:endParaRPr lang="en-US" dirty="0" smtClean="0"/>
          </a:p>
          <a:p>
            <a:r>
              <a:rPr lang="en-US" dirty="0" smtClean="0"/>
              <a:t>Breaking It Down</a:t>
            </a:r>
          </a:p>
          <a:p>
            <a:pPr lvl="1"/>
            <a:r>
              <a:rPr lang="en-US" dirty="0" smtClean="0"/>
              <a:t>Thesis statements can be broken down into four parts:  ID, Claim, Direct, and Extension. </a:t>
            </a:r>
          </a:p>
          <a:p>
            <a:pPr lvl="2"/>
            <a:r>
              <a:rPr lang="en-US" b="1" dirty="0" smtClean="0"/>
              <a:t>ID</a:t>
            </a:r>
            <a:r>
              <a:rPr lang="en-US" dirty="0" smtClean="0"/>
              <a:t> - The Text/Author</a:t>
            </a:r>
          </a:p>
          <a:p>
            <a:pPr lvl="2"/>
            <a:r>
              <a:rPr lang="en-US" b="1" dirty="0" smtClean="0"/>
              <a:t>Claim</a:t>
            </a:r>
            <a:r>
              <a:rPr lang="en-US" dirty="0" smtClean="0"/>
              <a:t> – What is the story about?</a:t>
            </a:r>
          </a:p>
          <a:p>
            <a:pPr lvl="2"/>
            <a:r>
              <a:rPr lang="en-US" b="1" dirty="0" smtClean="0"/>
              <a:t>Direct</a:t>
            </a:r>
            <a:r>
              <a:rPr lang="en-US" dirty="0" smtClean="0"/>
              <a:t> - Specifics from the text.</a:t>
            </a:r>
          </a:p>
          <a:p>
            <a:pPr lvl="2"/>
            <a:r>
              <a:rPr lang="en-US" b="1" dirty="0" smtClean="0"/>
              <a:t>Extension</a:t>
            </a:r>
            <a:r>
              <a:rPr lang="en-US" dirty="0" smtClean="0"/>
              <a:t> - Universal Theme.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to="" calcmode="lin" valueType="num">
                                      <p:cBhvr>
                                        <p:cTn id="30" dur="1" fill="hold"/>
                                        <p:tgtEl>
                                          <p:spTgt spid="3">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to="" calcmode="lin" valueType="num">
                                      <p:cBhvr>
                                        <p:cTn id="35" dur="1" fill="hold"/>
                                        <p:tgtEl>
                                          <p:spTgt spid="3">
                                            <p:txEl>
                                              <p:pRg st="6" end="6"/>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to="" calcmode="lin" valueType="num">
                                      <p:cBhvr>
                                        <p:cTn id="40"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838200"/>
          </a:xfrm>
          <a:noFill/>
        </p:spPr>
        <p:txBody>
          <a:bodyPr>
            <a:normAutofit/>
          </a:bodyPr>
          <a:lstStyle/>
          <a:p>
            <a:r>
              <a:rPr lang="en-US" dirty="0" smtClean="0"/>
              <a:t>Developing a Thesis - Example</a:t>
            </a:r>
            <a:endParaRPr lang="en-US" dirty="0"/>
          </a:p>
        </p:txBody>
      </p:sp>
      <p:sp>
        <p:nvSpPr>
          <p:cNvPr id="3" name="Content Placeholder 2"/>
          <p:cNvSpPr>
            <a:spLocks noGrp="1"/>
          </p:cNvSpPr>
          <p:nvPr>
            <p:ph idx="1"/>
          </p:nvPr>
        </p:nvSpPr>
        <p:spPr>
          <a:xfrm>
            <a:off x="448965" y="1524002"/>
            <a:ext cx="8229600" cy="5105399"/>
          </a:xfrm>
        </p:spPr>
        <p:txBody>
          <a:bodyPr>
            <a:normAutofit fontScale="92500" lnSpcReduction="10000"/>
          </a:bodyPr>
          <a:lstStyle/>
          <a:p>
            <a:r>
              <a:rPr lang="en-US" dirty="0" smtClean="0"/>
              <a:t>In the novel </a:t>
            </a:r>
            <a:r>
              <a:rPr lang="en-US" u="sng" dirty="0" smtClean="0"/>
              <a:t>Jurassic Park</a:t>
            </a:r>
            <a:r>
              <a:rPr lang="en-US" dirty="0" smtClean="0"/>
              <a:t> by Michael Crichton, the character John Hammond tries to create and control a theme park made up of cloned dinosaurs. Very quickly things go wrong. The power fails, the dinosaurs escape their pens, and the characters discover that the dinosaurs are breeding. This story reveals that absolute control is nothing but an illusion. </a:t>
            </a:r>
          </a:p>
          <a:p>
            <a:endParaRPr lang="en-US" dirty="0" smtClean="0"/>
          </a:p>
          <a:p>
            <a:r>
              <a:rPr lang="en-US" dirty="0" smtClean="0"/>
              <a:t>ID-</a:t>
            </a:r>
          </a:p>
          <a:p>
            <a:r>
              <a:rPr lang="en-US" dirty="0" smtClean="0"/>
              <a:t>Claim - </a:t>
            </a:r>
            <a:endParaRPr lang="en-US" dirty="0"/>
          </a:p>
        </p:txBody>
      </p:sp>
      <p:sp>
        <p:nvSpPr>
          <p:cNvPr id="9" name="Rectangle 8"/>
          <p:cNvSpPr/>
          <p:nvPr/>
        </p:nvSpPr>
        <p:spPr>
          <a:xfrm>
            <a:off x="2819400" y="1981202"/>
            <a:ext cx="52578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 name="Rectangle 10"/>
          <p:cNvSpPr/>
          <p:nvPr/>
        </p:nvSpPr>
        <p:spPr>
          <a:xfrm>
            <a:off x="914400" y="2362200"/>
            <a:ext cx="74676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14400" y="2819400"/>
            <a:ext cx="6172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667000" y="3276602"/>
            <a:ext cx="53340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914400" y="3657600"/>
            <a:ext cx="76200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914400" y="4038602"/>
            <a:ext cx="7162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2514600" y="4495802"/>
            <a:ext cx="59436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14400" y="4876802"/>
            <a:ext cx="3810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676400" y="5410200"/>
            <a:ext cx="9906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2" name="Rectangle 21"/>
          <p:cNvSpPr/>
          <p:nvPr/>
        </p:nvSpPr>
        <p:spPr>
          <a:xfrm>
            <a:off x="2057400" y="5791200"/>
            <a:ext cx="990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5562600" y="5410200"/>
            <a:ext cx="9144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6019800" y="5943600"/>
            <a:ext cx="990600"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4038600" y="5257800"/>
            <a:ext cx="1905000" cy="523220"/>
          </a:xfrm>
          <a:prstGeom prst="rect">
            <a:avLst/>
          </a:prstGeom>
          <a:noFill/>
        </p:spPr>
        <p:txBody>
          <a:bodyPr wrap="square" rtlCol="0">
            <a:spAutoFit/>
          </a:bodyPr>
          <a:lstStyle/>
          <a:p>
            <a:pPr>
              <a:buFont typeface="Arial" pitchFamily="34" charset="0"/>
              <a:buChar char="•"/>
            </a:pPr>
            <a:r>
              <a:rPr lang="en-US" sz="2800" dirty="0" smtClean="0">
                <a:solidFill>
                  <a:srgbClr val="002060"/>
                </a:solidFill>
                <a:cs typeface="Arial" charset="0"/>
              </a:rPr>
              <a:t> Direct - </a:t>
            </a:r>
            <a:endParaRPr lang="en-US" sz="2800" dirty="0">
              <a:solidFill>
                <a:srgbClr val="002060"/>
              </a:solidFill>
              <a:cs typeface="Arial" charset="0"/>
            </a:endParaRPr>
          </a:p>
        </p:txBody>
      </p:sp>
      <p:sp>
        <p:nvSpPr>
          <p:cNvPr id="26" name="TextBox 25"/>
          <p:cNvSpPr txBox="1"/>
          <p:nvPr/>
        </p:nvSpPr>
        <p:spPr>
          <a:xfrm flipH="1">
            <a:off x="4038600" y="5791200"/>
            <a:ext cx="1981200" cy="523220"/>
          </a:xfrm>
          <a:prstGeom prst="rect">
            <a:avLst/>
          </a:prstGeom>
          <a:noFill/>
        </p:spPr>
        <p:txBody>
          <a:bodyPr wrap="square" rtlCol="0">
            <a:spAutoFit/>
          </a:bodyPr>
          <a:lstStyle/>
          <a:p>
            <a:pPr>
              <a:buFont typeface="Arial" pitchFamily="34" charset="0"/>
              <a:buChar char="•"/>
            </a:pPr>
            <a:r>
              <a:rPr lang="en-US" sz="2800" dirty="0" smtClean="0">
                <a:solidFill>
                  <a:srgbClr val="002060"/>
                </a:solidFill>
                <a:cs typeface="Arial" charset="0"/>
              </a:rPr>
              <a:t> Extension </a:t>
            </a:r>
            <a:r>
              <a:rPr lang="en-US" dirty="0" smtClean="0">
                <a:solidFill>
                  <a:srgbClr val="002060"/>
                </a:solidFill>
                <a:cs typeface="Arial" charset="0"/>
              </a:rPr>
              <a:t>-</a:t>
            </a:r>
            <a:r>
              <a:rPr lang="en-US" dirty="0" smtClean="0">
                <a:solidFill>
                  <a:prstClr val="black"/>
                </a:solidFill>
                <a:cs typeface="Arial" charset="0"/>
              </a:rPr>
              <a:t> </a:t>
            </a:r>
            <a:endParaRPr lang="en-US" dirty="0">
              <a:solidFill>
                <a:prstClr val="black"/>
              </a:solidFill>
              <a:cs typeface="Arial" charset="0"/>
            </a:endParaRPr>
          </a:p>
        </p:txBody>
      </p:sp>
      <p:sp>
        <p:nvSpPr>
          <p:cNvPr id="27" name="Rectangle 26"/>
          <p:cNvSpPr/>
          <p:nvPr/>
        </p:nvSpPr>
        <p:spPr>
          <a:xfrm>
            <a:off x="990600" y="4495802"/>
            <a:ext cx="144780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914400" y="3200400"/>
            <a:ext cx="152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to="" calcmode="lin" valueType="num">
                                      <p:cBhvr>
                                        <p:cTn id="30" dur="1" fill="hold"/>
                                        <p:tgtEl>
                                          <p:spTgt spid="3">
                                            <p:txEl>
                                              <p:pRg st="3" end="3"/>
                                            </p:txEl>
                                          </p:spTgt>
                                        </p:tgtEl>
                                        <p:attrNameLst>
                                          <p:attrName/>
                                        </p:attrNameLst>
                                      </p:cBhvr>
                                    </p:anim>
                                  </p:childTnLst>
                                </p:cTn>
                              </p:par>
                            </p:childTnLst>
                          </p:cTn>
                        </p:par>
                        <p:par>
                          <p:cTn id="31" fill="hold">
                            <p:stCondLst>
                              <p:cond delay="0"/>
                            </p:stCondLst>
                            <p:childTnLst>
                              <p:par>
                                <p:cTn id="32" presetID="2" presetClass="entr" presetSubtype="4" fill="hold" grpId="0" nodeType="afterEffect">
                                  <p:stCondLst>
                                    <p:cond delay="10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to="" calcmode="lin" valueType="num">
                                      <p:cBhvr>
                                        <p:cTn id="52" dur="1" fill="hold"/>
                                        <p:tgtEl>
                                          <p:spTgt spid="25"/>
                                        </p:tgtEl>
                                        <p:attrNameLst>
                                          <p:attrName/>
                                        </p:attrNameLst>
                                      </p:cBhvr>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to="" calcmode="lin" valueType="num">
                                      <p:cBhvr>
                                        <p:cTn id="77" dur="1" fill="hold"/>
                                        <p:tgtEl>
                                          <p:spTgt spid="26"/>
                                        </p:tgtEl>
                                        <p:attrNameLst>
                                          <p:attrName/>
                                        </p:attrNameLst>
                                      </p:cBhvr>
                                    </p:anim>
                                  </p:childTnLst>
                                </p:cTn>
                              </p:par>
                              <p:par>
                                <p:cTn id="78" presetID="2" presetClass="entr" presetSubtype="4"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animBg="1"/>
      <p:bldP spid="11" grpId="0" animBg="1"/>
      <p:bldP spid="12" grpId="0" animBg="1"/>
      <p:bldP spid="14" grpId="0" animBg="1"/>
      <p:bldP spid="15" grpId="0" animBg="1"/>
      <p:bldP spid="16" grpId="0" animBg="1"/>
      <p:bldP spid="18" grpId="0" animBg="1"/>
      <p:bldP spid="19" grpId="0" animBg="1"/>
      <p:bldP spid="21" grpId="0" animBg="1"/>
      <p:bldP spid="22" grpId="0" animBg="1"/>
      <p:bldP spid="23" grpId="0" animBg="1"/>
      <p:bldP spid="24" grpId="0" animBg="1"/>
      <p:bldP spid="25" grpId="0"/>
      <p:bldP spid="26" grpId="0"/>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1536</TotalTime>
  <Words>981</Words>
  <Application>Microsoft Office PowerPoint</Application>
  <PresentationFormat>On-screen Show (4:3)</PresentationFormat>
  <Paragraphs>219</Paragraphs>
  <Slides>23</Slides>
  <Notes>5</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1_Office Theme</vt:lpstr>
      <vt:lpstr>1_Module</vt:lpstr>
      <vt:lpstr>2_Module</vt:lpstr>
      <vt:lpstr>Slide 1</vt:lpstr>
      <vt:lpstr>Bell Ringer</vt:lpstr>
      <vt:lpstr>Slide 3</vt:lpstr>
      <vt:lpstr>The Writing Format</vt:lpstr>
      <vt:lpstr>The Writing Format Overview</vt:lpstr>
      <vt:lpstr>Determining Theme in Fiction</vt:lpstr>
      <vt:lpstr>Introductions</vt:lpstr>
      <vt:lpstr>Thesis Statement</vt:lpstr>
      <vt:lpstr>Developing a Thesis - Example</vt:lpstr>
      <vt:lpstr>The Big Seven</vt:lpstr>
      <vt:lpstr>Finding Theme Small Group Work</vt:lpstr>
      <vt:lpstr>Small Groups – ¾ Black</vt:lpstr>
      <vt:lpstr>Small Groups – 8/9 Black</vt:lpstr>
      <vt:lpstr>Small Groups – ¾ Red</vt:lpstr>
      <vt:lpstr>Small Groups – 8/9 Red</vt:lpstr>
      <vt:lpstr>The Writing Format</vt:lpstr>
      <vt:lpstr>Body Paragraphs</vt:lpstr>
      <vt:lpstr>Breaking Down Body Paragraphs</vt:lpstr>
      <vt:lpstr>Breaking Down Body Paragraphs</vt:lpstr>
      <vt:lpstr>Breaking Down Body Paragraphs</vt:lpstr>
      <vt:lpstr>Breaking Down Body Paragraphs</vt:lpstr>
      <vt:lpstr>Breaking Down Body Paragraphs</vt:lpstr>
      <vt:lpstr>Small Group - Body  Paragraph Development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dhopkins</dc:creator>
  <cp:lastModifiedBy>dhopkins</cp:lastModifiedBy>
  <cp:revision>109</cp:revision>
  <dcterms:created xsi:type="dcterms:W3CDTF">2018-08-16T12:13:35Z</dcterms:created>
  <dcterms:modified xsi:type="dcterms:W3CDTF">2018-08-31T12:44:09Z</dcterms:modified>
</cp:coreProperties>
</file>