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9"/>
  </p:notesMasterIdLst>
  <p:sldIdLst>
    <p:sldId id="257" r:id="rId5"/>
    <p:sldId id="327" r:id="rId6"/>
    <p:sldId id="313" r:id="rId7"/>
    <p:sldId id="314" r:id="rId8"/>
    <p:sldId id="315" r:id="rId9"/>
    <p:sldId id="316" r:id="rId10"/>
    <p:sldId id="317" r:id="rId11"/>
    <p:sldId id="318" r:id="rId12"/>
    <p:sldId id="319" r:id="rId13"/>
    <p:sldId id="320" r:id="rId14"/>
    <p:sldId id="321" r:id="rId15"/>
    <p:sldId id="322" r:id="rId16"/>
    <p:sldId id="303" r:id="rId17"/>
    <p:sldId id="304" r:id="rId18"/>
    <p:sldId id="305" r:id="rId19"/>
    <p:sldId id="306" r:id="rId20"/>
    <p:sldId id="307" r:id="rId21"/>
    <p:sldId id="308" r:id="rId22"/>
    <p:sldId id="326" r:id="rId23"/>
    <p:sldId id="309" r:id="rId24"/>
    <p:sldId id="310" r:id="rId25"/>
    <p:sldId id="311" r:id="rId26"/>
    <p:sldId id="324" r:id="rId27"/>
    <p:sldId id="32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0D2351-4DCA-46BF-9E51-86DE6CBD3121}" type="datetimeFigureOut">
              <a:rPr lang="en-US" smtClean="0"/>
              <a:pPr/>
              <a:t>8/30/2018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0321F-5334-46F0-8829-29C2A5C567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BDBF75-C687-4E2E-9B1F-9F6156583708}"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BDBF75-C687-4E2E-9B1F-9F6156583708}"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BDBF75-C687-4E2E-9B1F-9F6156583708}"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BDBF75-C687-4E2E-9B1F-9F6156583708}"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BDBF75-C687-4E2E-9B1F-9F6156583708}" type="slidenum">
              <a:rPr lang="en-US" smtClean="0">
                <a:solidFill>
                  <a:prstClr val="black"/>
                </a:solidFill>
              </a:rPr>
              <a:pPr/>
              <a:t>24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1C6827-46EF-41E3-995C-8E6784B9B644}" type="datetime1">
              <a:rPr lang="en-US">
                <a:solidFill>
                  <a:prstClr val="black">
                    <a:tint val="75000"/>
                  </a:prstClr>
                </a:solidFill>
              </a:rPr>
              <a:pPr>
                <a:defRPr/>
              </a:pPr>
              <a:t>8/30/2018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0D0B9-8865-409B-9399-A448CE5813E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ABF010-F422-4ABC-9BD0-3827AFCACDF9}" type="datetime1">
              <a:rPr lang="en-US">
                <a:solidFill>
                  <a:prstClr val="black">
                    <a:tint val="75000"/>
                  </a:prstClr>
                </a:solidFill>
              </a:rPr>
              <a:pPr>
                <a:defRPr/>
              </a:pPr>
              <a:t>8/30/2018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C6D06-B698-4354-B6F1-AB86932C630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A45C62-68D4-4275-94E0-E71985CA1299}" type="datetime1">
              <a:rPr lang="en-US">
                <a:solidFill>
                  <a:prstClr val="black">
                    <a:tint val="75000"/>
                  </a:prstClr>
                </a:solidFill>
              </a:rPr>
              <a:pPr>
                <a:defRPr/>
              </a:pPr>
              <a:t>8/30/2018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96EA5-94DF-4738-A0A5-FDB4531E6C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A559B7DF-088E-4CFE-8564-8754C5B950E4}" type="datetime1">
              <a:rPr lang="en-US" smtClean="0">
                <a:solidFill>
                  <a:prstClr val="white">
                    <a:tint val="95000"/>
                  </a:prstClr>
                </a:solidFill>
              </a:rPr>
              <a:pPr>
                <a:defRPr/>
              </a:pPr>
              <a:t>8/30/2018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0544A8A6-E1D7-4C33-9471-785E77E6A66F}" type="slidenum">
              <a:rPr lang="en-US" smtClean="0">
                <a:solidFill>
                  <a:prstClr val="white">
                    <a:tint val="95000"/>
                  </a:prstClr>
                </a:solidFill>
              </a:rPr>
              <a:pPr>
                <a:def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825A8F-1A9D-4468-A821-53975F884D32}"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783A7431-CC3F-44B4-B7AC-348400C90A1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32D844E0-4DFD-4424-BC67-6E7A456D0337}" type="datetime1">
              <a:rPr lang="en-US" smtClean="0">
                <a:solidFill>
                  <a:prstClr val="white">
                    <a:tint val="95000"/>
                  </a:prstClr>
                </a:solidFill>
              </a:rPr>
              <a:pPr>
                <a:defRPr/>
              </a:pPr>
              <a:t>8/30/2018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86D1182F-3412-4B97-B4AD-A15634503C92}" type="slidenum">
              <a:rPr lang="en-US" smtClean="0">
                <a:solidFill>
                  <a:prstClr val="white">
                    <a:tint val="95000"/>
                  </a:prstClr>
                </a:solidFill>
              </a:rPr>
              <a:pPr>
                <a:def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CD68C5-36DA-4117-A0A3-ED4D2415F791}" type="datetime1">
              <a:rPr lang="en-US" smtClean="0">
                <a:solidFill>
                  <a:prstClr val="black">
                    <a:tint val="95000"/>
                  </a:prstClr>
                </a:solidFill>
              </a:rPr>
              <a:pPr>
                <a:defRPr/>
              </a:pPr>
              <a:t>8/30/2018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3D3C6509-E6F3-461C-9AF9-53A4793BE54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DF7BD19-C60C-4798-8F9B-39D01D258490}" type="datetime1">
              <a:rPr lang="en-US" smtClean="0">
                <a:solidFill>
                  <a:prstClr val="black">
                    <a:tint val="95000"/>
                  </a:prstClr>
                </a:solidFill>
              </a:rPr>
              <a:pPr>
                <a:defRPr/>
              </a:pPr>
              <a:t>8/30/2018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pPr>
              <a:defRPr/>
            </a:pPr>
            <a:fld id="{4F23AD69-8695-49DE-A441-AE191AB208E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0B3ADBC-E4B5-48A8-AEBF-A286F5F8367B}" type="datetime1">
              <a:rPr lang="en-US" smtClean="0">
                <a:solidFill>
                  <a:prstClr val="black">
                    <a:tint val="95000"/>
                  </a:prstClr>
                </a:solidFill>
              </a:rPr>
              <a:pPr>
                <a:defRPr/>
              </a:pPr>
              <a:t>8/30/2018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pPr>
              <a:defRPr/>
            </a:pPr>
            <a:fld id="{77781751-2A91-4532-A6B1-8C4105B8CDA8}"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9B8335-5223-471E-96D1-DAABA8E9FCD5}" type="datetime1">
              <a:rPr lang="en-US" smtClean="0">
                <a:solidFill>
                  <a:prstClr val="black">
                    <a:tint val="95000"/>
                  </a:prstClr>
                </a:solidFill>
              </a:rPr>
              <a:pPr>
                <a:defRPr/>
              </a:pPr>
              <a:t>8/30/2018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pPr>
              <a:defRPr/>
            </a:pPr>
            <a:fld id="{53CF2141-E62D-4C65-B012-087A44D2B6C1}"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7EA3927-2E7F-4937-893F-54F93481A225}" type="datetime1">
              <a:rPr lang="en-US" smtClean="0">
                <a:solidFill>
                  <a:prstClr val="black">
                    <a:tint val="95000"/>
                  </a:prstClr>
                </a:solidFill>
              </a:rPr>
              <a:pPr>
                <a:defRPr/>
              </a:pPr>
              <a:t>8/30/2018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B4777FB4-36EF-4560-836D-857073440DA4}" type="slidenum">
              <a:rPr lang="en-US" smtClean="0">
                <a:solidFill>
                  <a:prstClr val="black">
                    <a:tint val="95000"/>
                  </a:prstClr>
                </a:solidFill>
              </a:rPr>
              <a:pPr>
                <a:def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FBFF03-4297-401B-8FC9-5D5F2713DC1B}" type="datetime1">
              <a:rPr lang="en-US">
                <a:solidFill>
                  <a:prstClr val="black">
                    <a:tint val="75000"/>
                  </a:prstClr>
                </a:solidFill>
              </a:rPr>
              <a:pPr>
                <a:defRPr/>
              </a:pPr>
              <a:t>8/30/2018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FB8EE3-9D89-4576-93B8-27EAA937435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1FC8F50B-3593-4694-A542-5E481F35AF54}" type="datetime1">
              <a:rPr lang="en-US" smtClean="0">
                <a:solidFill>
                  <a:prstClr val="black">
                    <a:tint val="95000"/>
                  </a:prstClr>
                </a:solidFill>
              </a:rPr>
              <a:pPr>
                <a:defRPr/>
              </a:pPr>
              <a:t>8/30/2018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defRPr/>
            </a:pPr>
            <a:fld id="{A1C9F9B7-A71D-4AEC-A20A-3AF4A6D5D45A}" type="slidenum">
              <a:rPr lang="en-US" smtClean="0">
                <a:solidFill>
                  <a:prstClr val="black">
                    <a:tint val="95000"/>
                  </a:prstClr>
                </a:solidFill>
              </a:rPr>
              <a:pPr>
                <a:def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E4F44D-3F3A-404C-A098-939979A0E307}"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94530902-AC93-415F-B3C0-CD977F771AF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Vertical Title 1"/>
          <p:cNvSpPr>
            <a:spLocks noGrp="1"/>
          </p:cNvSpPr>
          <p:nvPr>
            <p:ph type="title" orient="vert"/>
          </p:nvPr>
        </p:nvSpPr>
        <p:spPr>
          <a:xfrm>
            <a:off x="6781800" y="274642"/>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E39621-C59C-4E64-BDAF-35C652C179E8}"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61"/>
            <a:ext cx="3836404" cy="365125"/>
          </a:xfrm>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1D489B05-FE03-4948-AB29-85FE819BCC60}"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923F103-BC34-4FE4-A40E-EDDEECFDA5D0}" type="datetimeFigureOut">
              <a:rPr lang="en-US" smtClean="0">
                <a:solidFill>
                  <a:prstClr val="white">
                    <a:tint val="95000"/>
                  </a:prstClr>
                </a:solidFill>
              </a:rPr>
              <a:pPr/>
              <a:t>8/30/2018</a:t>
            </a:fld>
            <a:endParaRPr lang="en-US" dirty="0">
              <a:solidFill>
                <a:prstClr val="white">
                  <a:tint val="9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tint val="95000"/>
                  </a:prstClr>
                </a:solidFill>
              </a:rPr>
              <a:pPr/>
              <a:t>‹#›</a:t>
            </a:fld>
            <a:endParaRPr lang="en-US" dirty="0">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9CA7B-DFD4-44B5-8C60-D14B8CD1FB59}" type="datetimeFigureOut">
              <a:rPr lang="en-US" smtClean="0">
                <a:solidFill>
                  <a:prstClr val="black">
                    <a:tint val="95000"/>
                  </a:prstClr>
                </a:solidFill>
              </a:rPr>
              <a:pPr/>
              <a:t>8/30/2018</a:t>
            </a:fld>
            <a:endParaRPr lang="en-US" dirty="0">
              <a:solidFill>
                <a:prstClr val="black">
                  <a:tint val="9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9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solidFill>
                  <a:prstClr val="white">
                    <a:tint val="95000"/>
                  </a:prstClr>
                </a:solidFill>
              </a:rPr>
              <a:pPr/>
              <a:t>8/30/2018</a:t>
            </a:fld>
            <a:endParaRPr lang="en-US" dirty="0">
              <a:solidFill>
                <a:prstClr val="white">
                  <a:tint val="9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white">
                    <a:tint val="95000"/>
                  </a:prstClr>
                </a:solidFill>
              </a:rPr>
              <a:pPr/>
              <a:t>‹#›</a:t>
            </a:fld>
            <a:endParaRPr lang="en-US" dirty="0">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DB8791-F1B0-41E7-B7FD-A781E65C4266}" type="datetimeFigureOut">
              <a:rPr lang="en-US" smtClean="0">
                <a:solidFill>
                  <a:prstClr val="black">
                    <a:tint val="95000"/>
                  </a:prstClr>
                </a:solidFill>
              </a:rPr>
              <a:pPr/>
              <a:t>8/30/2018</a:t>
            </a:fld>
            <a:endParaRPr lang="en-US" dirty="0">
              <a:solidFill>
                <a:prstClr val="black">
                  <a:tint val="9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9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DD63B2-E120-4ED8-B27B-C685F510A5FE}" type="datetimeFigureOut">
              <a:rPr lang="en-US" smtClean="0">
                <a:solidFill>
                  <a:prstClr val="black">
                    <a:tint val="95000"/>
                  </a:prstClr>
                </a:solidFill>
              </a:rPr>
              <a:pPr/>
              <a:t>8/30/2018</a:t>
            </a:fld>
            <a:endParaRPr lang="en-US" dirty="0">
              <a:solidFill>
                <a:prstClr val="black">
                  <a:tint val="9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9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A18ACC-A947-437B-A130-35BD54FDF1E9}" type="datetimeFigureOut">
              <a:rPr lang="en-US" smtClean="0">
                <a:solidFill>
                  <a:prstClr val="black">
                    <a:tint val="95000"/>
                  </a:prstClr>
                </a:solidFill>
              </a:rPr>
              <a:pPr/>
              <a:t>8/30/2018</a:t>
            </a:fld>
            <a:endParaRPr lang="en-US" dirty="0">
              <a:solidFill>
                <a:prstClr val="black">
                  <a:tint val="9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solidFill>
                  <a:prstClr val="black">
                    <a:tint val="95000"/>
                  </a:prstClr>
                </a:solidFill>
              </a:rPr>
              <a:pPr/>
              <a:t>8/30/2018</a:t>
            </a:fld>
            <a:endParaRPr lang="en-US" dirty="0">
              <a:solidFill>
                <a:prstClr val="black">
                  <a:tint val="9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9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56D547-38F6-4EC6-B93D-F286EBB77EE4}" type="datetime1">
              <a:rPr lang="en-US">
                <a:solidFill>
                  <a:prstClr val="black">
                    <a:tint val="75000"/>
                  </a:prstClr>
                </a:solidFill>
              </a:rPr>
              <a:pPr>
                <a:defRPr/>
              </a:pPr>
              <a:t>8/30/2018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CC3C5A6-1566-4BC4-B105-C995FD4AFF0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solidFill>
                  <a:prstClr val="black">
                    <a:tint val="95000"/>
                  </a:prstClr>
                </a:solidFill>
              </a:rPr>
              <a:pPr/>
              <a:t>8/30/2018</a:t>
            </a:fld>
            <a:endParaRPr lang="en-US" dirty="0">
              <a:solidFill>
                <a:prstClr val="black">
                  <a:tint val="9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9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5E72C73-2D91-4E12-BA25-F0AA0C03599B}" type="datetimeFigureOut">
              <a:rPr lang="en-US" smtClean="0">
                <a:solidFill>
                  <a:prstClr val="black">
                    <a:tint val="95000"/>
                  </a:prstClr>
                </a:solidFill>
              </a:rPr>
              <a:pPr/>
              <a:t>8/30/2018</a:t>
            </a:fld>
            <a:endParaRPr lang="en-US" dirty="0">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86D93-FCAC-47E0-A2EE-787E62CA814C}" type="datetimeFigureOut">
              <a:rPr lang="en-US" smtClean="0">
                <a:solidFill>
                  <a:prstClr val="black">
                    <a:tint val="95000"/>
                  </a:prstClr>
                </a:solidFill>
              </a:rPr>
              <a:pPr/>
              <a:t>8/30/2018</a:t>
            </a:fld>
            <a:endParaRPr lang="en-US" dirty="0">
              <a:solidFill>
                <a:prstClr val="black">
                  <a:tint val="9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9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2" name="Vertical Title 1"/>
          <p:cNvSpPr>
            <a:spLocks noGrp="1"/>
          </p:cNvSpPr>
          <p:nvPr>
            <p:ph type="title" orient="vert"/>
          </p:nvPr>
        </p:nvSpPr>
        <p:spPr>
          <a:xfrm>
            <a:off x="6781800" y="274642"/>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A879A6-0FD0-4734-A311-86BFCA472E6E}" type="datetimeFigureOut">
              <a:rPr lang="en-US" smtClean="0">
                <a:solidFill>
                  <a:prstClr val="black">
                    <a:tint val="95000"/>
                  </a:prstClr>
                </a:solidFill>
              </a:rPr>
              <a:pPr/>
              <a:t>8/30/2018</a:t>
            </a:fld>
            <a:endParaRPr lang="en-US" dirty="0">
              <a:solidFill>
                <a:prstClr val="black">
                  <a:tint val="95000"/>
                </a:prstClr>
              </a:solidFill>
            </a:endParaRPr>
          </a:p>
        </p:txBody>
      </p:sp>
      <p:sp>
        <p:nvSpPr>
          <p:cNvPr id="5" name="Footer Placeholder 4"/>
          <p:cNvSpPr>
            <a:spLocks noGrp="1"/>
          </p:cNvSpPr>
          <p:nvPr>
            <p:ph type="ftr" sz="quarter" idx="11"/>
          </p:nvPr>
        </p:nvSpPr>
        <p:spPr>
          <a:xfrm>
            <a:off x="2640597" y="6377461"/>
            <a:ext cx="3836404" cy="365125"/>
          </a:xfrm>
        </p:spPr>
        <p:txBody>
          <a:bodyPr/>
          <a:lstStyle/>
          <a:p>
            <a:endParaRPr lang="en-US" dirty="0">
              <a:solidFill>
                <a:prstClr val="black">
                  <a:tint val="9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95000"/>
                  </a:prstClr>
                </a:solidFill>
              </a:rPr>
              <a:pPr/>
              <a:t>‹#›</a:t>
            </a:fld>
            <a:endParaRPr lang="en-US" dirty="0">
              <a:solidFill>
                <a:prstClr val="black">
                  <a:tint val="9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A559B7DF-088E-4CFE-8564-8754C5B950E4}" type="datetime1">
              <a:rPr lang="en-US" smtClean="0">
                <a:solidFill>
                  <a:prstClr val="white">
                    <a:tint val="95000"/>
                  </a:prstClr>
                </a:solidFill>
              </a:rPr>
              <a:pPr>
                <a:defRPr/>
              </a:pPr>
              <a:t>8/30/2018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0544A8A6-E1D7-4C33-9471-785E77E6A66F}" type="slidenum">
              <a:rPr lang="en-US" smtClean="0">
                <a:solidFill>
                  <a:prstClr val="white">
                    <a:tint val="95000"/>
                  </a:prstClr>
                </a:solidFill>
              </a:rPr>
              <a:pPr>
                <a:def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825A8F-1A9D-4468-A821-53975F884D32}"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783A7431-CC3F-44B4-B7AC-348400C90A1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32D844E0-4DFD-4424-BC67-6E7A456D0337}" type="datetime1">
              <a:rPr lang="en-US" smtClean="0">
                <a:solidFill>
                  <a:prstClr val="white">
                    <a:tint val="95000"/>
                  </a:prstClr>
                </a:solidFill>
              </a:rPr>
              <a:pPr>
                <a:defRPr/>
              </a:pPr>
              <a:t>8/30/2018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86D1182F-3412-4B97-B4AD-A15634503C92}" type="slidenum">
              <a:rPr lang="en-US" smtClean="0">
                <a:solidFill>
                  <a:prstClr val="white">
                    <a:tint val="95000"/>
                  </a:prstClr>
                </a:solidFill>
              </a:rPr>
              <a:pPr>
                <a:def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CD68C5-36DA-4117-A0A3-ED4D2415F791}" type="datetime1">
              <a:rPr lang="en-US" smtClean="0">
                <a:solidFill>
                  <a:prstClr val="black">
                    <a:tint val="95000"/>
                  </a:prstClr>
                </a:solidFill>
              </a:rPr>
              <a:pPr>
                <a:defRPr/>
              </a:pPr>
              <a:t>8/30/2018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3D3C6509-E6F3-461C-9AF9-53A4793BE54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DF7BD19-C60C-4798-8F9B-39D01D258490}" type="datetime1">
              <a:rPr lang="en-US" smtClean="0">
                <a:solidFill>
                  <a:prstClr val="black">
                    <a:tint val="95000"/>
                  </a:prstClr>
                </a:solidFill>
              </a:rPr>
              <a:pPr>
                <a:defRPr/>
              </a:pPr>
              <a:t>8/30/2018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pPr>
              <a:defRPr/>
            </a:pPr>
            <a:fld id="{4F23AD69-8695-49DE-A441-AE191AB208E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0B3ADBC-E4B5-48A8-AEBF-A286F5F8367B}" type="datetime1">
              <a:rPr lang="en-US" smtClean="0">
                <a:solidFill>
                  <a:prstClr val="black">
                    <a:tint val="95000"/>
                  </a:prstClr>
                </a:solidFill>
              </a:rPr>
              <a:pPr>
                <a:defRPr/>
              </a:pPr>
              <a:t>8/30/2018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pPr>
              <a:defRPr/>
            </a:pPr>
            <a:fld id="{77781751-2A91-4532-A6B1-8C4105B8CDA8}"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6091A96-9C4E-4EF8-929D-EF98BA9A8916}" type="datetime1">
              <a:rPr lang="en-US">
                <a:solidFill>
                  <a:prstClr val="black">
                    <a:tint val="75000"/>
                  </a:prstClr>
                </a:solidFill>
              </a:rPr>
              <a:pPr>
                <a:defRPr/>
              </a:pPr>
              <a:t>8/30/2018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743A729-9064-4A1D-92BA-5CBD48D6227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9B8335-5223-471E-96D1-DAABA8E9FCD5}" type="datetime1">
              <a:rPr lang="en-US" smtClean="0">
                <a:solidFill>
                  <a:prstClr val="black">
                    <a:tint val="95000"/>
                  </a:prstClr>
                </a:solidFill>
              </a:rPr>
              <a:pPr>
                <a:defRPr/>
              </a:pPr>
              <a:t>8/30/2018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pPr>
              <a:defRPr/>
            </a:pPr>
            <a:fld id="{53CF2141-E62D-4C65-B012-087A44D2B6C1}"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7EA3927-2E7F-4937-893F-54F93481A225}" type="datetime1">
              <a:rPr lang="en-US" smtClean="0">
                <a:solidFill>
                  <a:prstClr val="black">
                    <a:tint val="95000"/>
                  </a:prstClr>
                </a:solidFill>
              </a:rPr>
              <a:pPr>
                <a:defRPr/>
              </a:pPr>
              <a:t>8/30/2018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B4777FB4-36EF-4560-836D-857073440DA4}" type="slidenum">
              <a:rPr lang="en-US" smtClean="0">
                <a:solidFill>
                  <a:prstClr val="black">
                    <a:tint val="95000"/>
                  </a:prstClr>
                </a:solidFill>
              </a:rPr>
              <a:pPr>
                <a:def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1FC8F50B-3593-4694-A542-5E481F35AF54}" type="datetime1">
              <a:rPr lang="en-US" smtClean="0">
                <a:solidFill>
                  <a:prstClr val="black">
                    <a:tint val="95000"/>
                  </a:prstClr>
                </a:solidFill>
              </a:rPr>
              <a:pPr>
                <a:defRPr/>
              </a:pPr>
              <a:t>8/30/2018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defRPr/>
            </a:pPr>
            <a:fld id="{A1C9F9B7-A71D-4AEC-A20A-3AF4A6D5D45A}" type="slidenum">
              <a:rPr lang="en-US" smtClean="0">
                <a:solidFill>
                  <a:prstClr val="black">
                    <a:tint val="95000"/>
                  </a:prstClr>
                </a:solidFill>
              </a:rPr>
              <a:pPr>
                <a:def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E4F44D-3F3A-404C-A098-939979A0E307}"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94530902-AC93-415F-B3C0-CD977F771AF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E39621-C59C-4E64-BDAF-35C652C179E8}" type="datetime1">
              <a:rPr lang="en-US" smtClean="0">
                <a:solidFill>
                  <a:prstClr val="black">
                    <a:tint val="95000"/>
                  </a:prstClr>
                </a:solidFill>
              </a:rPr>
              <a:pPr>
                <a:defRPr/>
              </a:pPr>
              <a:t>8/30/2018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1D489B05-FE03-4948-AB29-85FE819BCC60}"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602DC8-96AF-43E9-9C3E-0E8129D5B945}" type="datetime1">
              <a:rPr lang="en-US">
                <a:solidFill>
                  <a:prstClr val="black">
                    <a:tint val="75000"/>
                  </a:prstClr>
                </a:solidFill>
              </a:rPr>
              <a:pPr>
                <a:defRPr/>
              </a:pPr>
              <a:t>8/30/2018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09E387E-C5C2-4D23-976C-3880525CE77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1A89C6-9CCF-4C16-A911-FD778ADAED65}" type="datetime1">
              <a:rPr lang="en-US">
                <a:solidFill>
                  <a:prstClr val="black">
                    <a:tint val="75000"/>
                  </a:prstClr>
                </a:solidFill>
              </a:rPr>
              <a:pPr>
                <a:defRPr/>
              </a:pPr>
              <a:t>8/30/2018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1BC4AE7-BB4E-4346-84F8-7FAB202E7F6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9C1BC-D9B7-4967-A3C2-B6E5A693F984}" type="datetime1">
              <a:rPr lang="en-US">
                <a:solidFill>
                  <a:prstClr val="black">
                    <a:tint val="75000"/>
                  </a:prstClr>
                </a:solidFill>
              </a:rPr>
              <a:pPr>
                <a:defRPr/>
              </a:pPr>
              <a:t>8/30/2018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8358958-2783-4321-8EA5-26F9914701F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63ABC2-0B0A-4926-A861-319D4B203E1C}" type="datetime1">
              <a:rPr lang="en-US">
                <a:solidFill>
                  <a:prstClr val="black">
                    <a:tint val="75000"/>
                  </a:prstClr>
                </a:solidFill>
              </a:rPr>
              <a:pPr>
                <a:defRPr/>
              </a:pPr>
              <a:t>8/30/2018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F35AB1A-612B-45F2-8151-4ACBDFE4022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AB130A-CCB1-47A9-80CB-A72F277FC763}" type="datetime1">
              <a:rPr lang="en-US">
                <a:solidFill>
                  <a:prstClr val="black">
                    <a:tint val="75000"/>
                  </a:prstClr>
                </a:solidFill>
              </a:rPr>
              <a:pPr>
                <a:defRPr/>
              </a:pPr>
              <a:t>8/30/2018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92A8636-0969-426E-A778-7DD23F020BB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212C6D41-86F4-4E23-AD09-1DDF522B26CB}" type="datetime1">
              <a:rPr lang="en-US">
                <a:solidFill>
                  <a:prstClr val="black">
                    <a:tint val="75000"/>
                  </a:prstClr>
                </a:solidFill>
                <a:latin typeface="Arial" charset="0"/>
                <a:cs typeface="Arial" charset="0"/>
              </a:rPr>
              <a:pPr fontAlgn="base">
                <a:spcBef>
                  <a:spcPct val="0"/>
                </a:spcBef>
                <a:spcAft>
                  <a:spcPct val="0"/>
                </a:spcAft>
                <a:defRPr/>
              </a:pPr>
              <a:t>8/30/2018</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A3FFB67-F4B1-4B01-BC42-6141F22FDE1F}" type="slidenum">
              <a:rPr lang="en-US">
                <a:solidFill>
                  <a:prstClr val="black">
                    <a:tint val="75000"/>
                  </a:prstClr>
                </a:solidFill>
                <a:latin typeface="Arial" charset="0"/>
                <a:cs typeface="Arial" charset="0"/>
              </a:rPr>
              <a:pPr fontAlgn="base">
                <a:spcBef>
                  <a:spcPct val="0"/>
                </a:spcBef>
                <a:spcAft>
                  <a:spcPct val="0"/>
                </a:spcAft>
                <a:defRPr/>
              </a:pPr>
              <a:t>‹#›</a:t>
            </a:fld>
            <a:endParaRPr lang="en-US">
              <a:solidFill>
                <a:prstClr val="black">
                  <a:tint val="7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fld id="{A865FAFE-94BC-4D77-AA0E-2EF174B53B84}" type="datetime1">
              <a:rPr lang="en-US" smtClean="0">
                <a:solidFill>
                  <a:prstClr val="black">
                    <a:tint val="95000"/>
                  </a:prstClr>
                </a:solidFill>
                <a:latin typeface="Arial" charset="0"/>
                <a:cs typeface="Arial" charset="0"/>
              </a:rPr>
              <a:pPr fontAlgn="base">
                <a:spcBef>
                  <a:spcPct val="0"/>
                </a:spcBef>
                <a:spcAft>
                  <a:spcPct val="0"/>
                </a:spcAft>
                <a:defRPr/>
              </a:pPr>
              <a:t>8/30/2018</a:t>
            </a:fld>
            <a:endParaRPr lang="en-US">
              <a:solidFill>
                <a:prstClr val="black">
                  <a:tint val="95000"/>
                </a:prstClr>
              </a:solidFill>
              <a:latin typeface="Arial" charset="0"/>
              <a:cs typeface="Arial" charset="0"/>
            </a:endParaRPr>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endParaRPr lang="en-US">
              <a:solidFill>
                <a:prstClr val="black">
                  <a:tint val="95000"/>
                </a:prstClr>
              </a:solidFill>
              <a:latin typeface="Arial" charset="0"/>
              <a:cs typeface="Arial" charset="0"/>
            </a:endParaRPr>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base">
              <a:spcBef>
                <a:spcPct val="0"/>
              </a:spcBef>
              <a:spcAft>
                <a:spcPct val="0"/>
              </a:spcAft>
              <a:defRPr/>
            </a:pPr>
            <a:fld id="{79C769F4-EE49-4319-8795-5FC84EA7BED0}" type="slidenum">
              <a:rPr lang="en-US" smtClean="0">
                <a:solidFill>
                  <a:prstClr val="black">
                    <a:tint val="95000"/>
                  </a:prstClr>
                </a:solidFill>
                <a:latin typeface="Arial" charset="0"/>
                <a:cs typeface="Arial" charset="0"/>
              </a:rPr>
              <a:pPr fontAlgn="base">
                <a:spcBef>
                  <a:spcPct val="0"/>
                </a:spcBef>
                <a:spcAft>
                  <a:spcPct val="0"/>
                </a:spcAft>
                <a:defRPr/>
              </a:pPr>
              <a:t>‹#›</a:t>
            </a:fld>
            <a:endParaRPr lang="en-US">
              <a:solidFill>
                <a:prstClr val="black">
                  <a:tint val="9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defTabSz="457200"/>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defTabSz="457200"/>
            <a:fld id="{2BE451C3-0FF4-47C4-B829-773ADF60F88C}" type="datetimeFigureOut">
              <a:rPr lang="en-US" smtClean="0">
                <a:solidFill>
                  <a:prstClr val="black">
                    <a:tint val="95000"/>
                  </a:prstClr>
                </a:solidFill>
              </a:rPr>
              <a:pPr defTabSz="457200"/>
              <a:t>8/30/2018</a:t>
            </a:fld>
            <a:endParaRPr lang="en-US" dirty="0">
              <a:solidFill>
                <a:prstClr val="black">
                  <a:tint val="95000"/>
                </a:prstClr>
              </a:solidFill>
            </a:endParaRPr>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defTabSz="457200"/>
            <a:endParaRPr lang="en-US" dirty="0">
              <a:solidFill>
                <a:prstClr val="black">
                  <a:tint val="95000"/>
                </a:prstClr>
              </a:solidFill>
            </a:endParaRPr>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defTabSz="457200"/>
            <a:fld id="{D57F1E4F-1CFF-5643-939E-217C01CDF565}" type="slidenum">
              <a:rPr lang="en-US" smtClean="0">
                <a:solidFill>
                  <a:prstClr val="black">
                    <a:tint val="95000"/>
                  </a:prstClr>
                </a:solidFill>
              </a:rPr>
              <a:pPr defTabSz="457200"/>
              <a:t>‹#›</a:t>
            </a:fld>
            <a:endParaRPr lang="en-US" dirty="0">
              <a:solidFill>
                <a:prstClr val="black">
                  <a:tint val="9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fld id="{A865FAFE-94BC-4D77-AA0E-2EF174B53B84}" type="datetime1">
              <a:rPr lang="en-US" smtClean="0">
                <a:solidFill>
                  <a:prstClr val="black">
                    <a:tint val="95000"/>
                  </a:prstClr>
                </a:solidFill>
                <a:latin typeface="Arial" charset="0"/>
                <a:cs typeface="Arial" charset="0"/>
              </a:rPr>
              <a:pPr fontAlgn="base">
                <a:spcBef>
                  <a:spcPct val="0"/>
                </a:spcBef>
                <a:spcAft>
                  <a:spcPct val="0"/>
                </a:spcAft>
                <a:defRPr/>
              </a:pPr>
              <a:t>8/30/2018</a:t>
            </a:fld>
            <a:endParaRPr lang="en-US">
              <a:solidFill>
                <a:prstClr val="black">
                  <a:tint val="95000"/>
                </a:prstClr>
              </a:solidFill>
              <a:latin typeface="Arial" charset="0"/>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endParaRPr lang="en-US">
              <a:solidFill>
                <a:prstClr val="black">
                  <a:tint val="95000"/>
                </a:prstClr>
              </a:solidFill>
              <a:latin typeface="Arial" charset="0"/>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base">
              <a:spcBef>
                <a:spcPct val="0"/>
              </a:spcBef>
              <a:spcAft>
                <a:spcPct val="0"/>
              </a:spcAft>
              <a:defRPr/>
            </a:pPr>
            <a:fld id="{79C769F4-EE49-4319-8795-5FC84EA7BED0}" type="slidenum">
              <a:rPr lang="en-US" smtClean="0">
                <a:solidFill>
                  <a:prstClr val="black">
                    <a:tint val="95000"/>
                  </a:prstClr>
                </a:solidFill>
                <a:latin typeface="Arial" charset="0"/>
                <a:cs typeface="Arial" charset="0"/>
              </a:rPr>
              <a:pPr fontAlgn="base">
                <a:spcBef>
                  <a:spcPct val="0"/>
                </a:spcBef>
                <a:spcAft>
                  <a:spcPct val="0"/>
                </a:spcAft>
                <a:defRPr/>
              </a:pPr>
              <a:t>‹#›</a:t>
            </a:fld>
            <a:endParaRPr lang="en-US">
              <a:solidFill>
                <a:prstClr val="black">
                  <a:tint val="9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hopkins@d88a.org"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763000" cy="3535680"/>
        </p:xfrm>
        <a:graphic>
          <a:graphicData uri="http://schemas.openxmlformats.org/drawingml/2006/table">
            <a:tbl>
              <a:tblPr/>
              <a:tblGrid>
                <a:gridCol w="3962400"/>
                <a:gridCol w="4800600"/>
              </a:tblGrid>
              <a:tr h="16764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Yesterday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Handouts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Prepostions</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/Pronouns Worksheet</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Homework</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Prepostions</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/Pronouns Worksheet</a:t>
                      </a:r>
                      <a:endParaRPr kumimoji="0" lang="en-US" sz="1800" b="1" i="1"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Due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smtClean="0">
                          <a:ln>
                            <a:noFill/>
                          </a:ln>
                          <a:solidFill>
                            <a:schemeClr val="tx1"/>
                          </a:solidFill>
                          <a:effectLst/>
                          <a:latin typeface="Calibri" charset="0"/>
                          <a:ea typeface="+mn-ea"/>
                          <a:cs typeface="Arial" charset="0"/>
                        </a:rPr>
                        <a:t>Adjectives/Adverbs</a:t>
                      </a:r>
                      <a:r>
                        <a:rPr kumimoji="0" lang="en-US" sz="1600" b="0" i="0" u="none" strike="noStrike" cap="none" normalizeH="0" baseline="0" dirty="0" smtClean="0">
                          <a:ln>
                            <a:noFill/>
                          </a:ln>
                          <a:solidFill>
                            <a:schemeClr val="tx1"/>
                          </a:solidFill>
                          <a:effectLst/>
                          <a:latin typeface="Calibri" charset="0"/>
                          <a:cs typeface="Arial" charset="0"/>
                        </a:rPr>
                        <a:t> Worksheet</a:t>
                      </a: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August 30, 2018 (Thursday)</a:t>
                      </a: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Bell Ringer</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2. Writing Notes – What Not To Do</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3. Writing Notes – Thesis Statements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4. Thesis Practice </a:t>
                      </a: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My Email: </a:t>
                      </a:r>
                      <a:r>
                        <a:rPr kumimoji="0" lang="en-US" sz="1600" b="1" i="0" u="none" strike="noStrike" cap="none" normalizeH="0" baseline="0" dirty="0" smtClean="0">
                          <a:ln>
                            <a:noFill/>
                          </a:ln>
                          <a:solidFill>
                            <a:schemeClr val="tx1"/>
                          </a:solidFill>
                          <a:effectLst/>
                          <a:latin typeface="Calibri" charset="0"/>
                          <a:ea typeface="ＭＳ Ｐゴシック" charset="-128"/>
                          <a:cs typeface="Arial" charset="0"/>
                          <a:hlinkClick r:id="rId3"/>
                        </a:rPr>
                        <a:t>dhopkins@d88a.org</a:t>
                      </a: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6400">
                <a:tc vMerge="1">
                  <a:txBody>
                    <a:bodyPr/>
                    <a:lstStyle/>
                    <a:p>
                      <a:endParaRPr lang="en-US"/>
                    </a:p>
                  </a:txBody>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Today’s Homework</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Prepostions</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/Pronouns Worksheet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Table 6"/>
          <p:cNvGraphicFramePr>
            <a:graphicFrameLocks noGrp="1"/>
          </p:cNvGraphicFramePr>
          <p:nvPr/>
        </p:nvGraphicFramePr>
        <p:xfrm>
          <a:off x="152400" y="152402"/>
          <a:ext cx="8763000" cy="371475"/>
        </p:xfrm>
        <a:graphic>
          <a:graphicData uri="http://schemas.openxmlformats.org/drawingml/2006/table">
            <a:tbl>
              <a:tblPr/>
              <a:tblGrid>
                <a:gridCol w="8763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bg2"/>
                          </a:solidFill>
                          <a:effectLst/>
                          <a:latin typeface="Calibri" charset="0"/>
                          <a:cs typeface="Arial" charset="0"/>
                        </a:rPr>
                        <a:t>8</a:t>
                      </a:r>
                      <a:r>
                        <a:rPr kumimoji="0" lang="en-US" sz="1800" b="1" i="1" u="none" strike="noStrike" cap="none" normalizeH="0" baseline="30000" dirty="0" smtClean="0">
                          <a:ln>
                            <a:noFill/>
                          </a:ln>
                          <a:solidFill>
                            <a:schemeClr val="bg2"/>
                          </a:solidFill>
                          <a:effectLst/>
                          <a:latin typeface="Calibri" charset="0"/>
                          <a:cs typeface="Arial" charset="0"/>
                        </a:rPr>
                        <a:t>th</a:t>
                      </a:r>
                      <a:r>
                        <a:rPr kumimoji="0" lang="en-US" sz="1800" b="1" i="1" u="none" strike="noStrike" cap="none" normalizeH="0" baseline="0" dirty="0" smtClean="0">
                          <a:ln>
                            <a:noFill/>
                          </a:ln>
                          <a:solidFill>
                            <a:schemeClr val="bg2"/>
                          </a:solidFill>
                          <a:effectLst/>
                          <a:latin typeface="Calibri" charset="0"/>
                          <a:cs typeface="Arial" charset="0"/>
                        </a:rPr>
                        <a:t> Grade English /Language Arts – Mr. Hopkins</a:t>
                      </a:r>
                    </a:p>
                  </a:txBody>
                  <a:tcPr marT="45798" marB="45798" horzOverflow="overflow">
                    <a:lnL>
                      <a:noFill/>
                    </a:lnL>
                    <a:lnR>
                      <a:noFill/>
                    </a:lnR>
                    <a:lnT>
                      <a:noFill/>
                    </a:lnT>
                    <a:lnB>
                      <a:noFill/>
                    </a:lnB>
                    <a:lnTlToBr>
                      <a:noFill/>
                    </a:lnTlToBr>
                    <a:lnBlToTr>
                      <a:noFill/>
                    </a:lnBlToTr>
                    <a:solidFill>
                      <a:srgbClr val="C00000"/>
                    </a:solidFill>
                  </a:tcPr>
                </a:tc>
              </a:tr>
            </a:tbl>
          </a:graphicData>
        </a:graphic>
      </p:graphicFrame>
      <p:graphicFrame>
        <p:nvGraphicFramePr>
          <p:cNvPr id="2078" name="Group 30"/>
          <p:cNvGraphicFramePr>
            <a:graphicFrameLocks noGrp="1"/>
          </p:cNvGraphicFramePr>
          <p:nvPr/>
        </p:nvGraphicFramePr>
        <p:xfrm>
          <a:off x="152400" y="3962400"/>
          <a:ext cx="8763000" cy="2806786"/>
        </p:xfrm>
        <a:graphic>
          <a:graphicData uri="http://schemas.openxmlformats.org/drawingml/2006/table">
            <a:tbl>
              <a:tblPr/>
              <a:tblGrid>
                <a:gridCol w="4381500"/>
                <a:gridCol w="4381500"/>
              </a:tblGrid>
              <a:tr h="33515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Unit 1: Summer Reading</a:t>
                      </a:r>
                      <a:endParaRPr kumimoji="0" lang="en-US" sz="1600" b="1" i="1" u="none" strike="noStrike" cap="none" normalizeH="0" baseline="0" dirty="0" smtClean="0">
                        <a:ln>
                          <a:noFill/>
                        </a:ln>
                        <a:solidFill>
                          <a:schemeClr val="bg1"/>
                        </a:solidFill>
                        <a:effectLst/>
                        <a:latin typeface="Calibri" charset="0"/>
                        <a:cs typeface="Arial" charset="0"/>
                      </a:endParaRP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r h="3351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Daily Assignments/Moments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Assessments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r>
              <a:tr h="1798320">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cs typeface="Arial" charset="0"/>
                        </a:rPr>
                        <a:t>Parts of Speech Pre-Test – 10pts </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cs typeface="Arial" charset="0"/>
                        </a:rPr>
                        <a:t>Parts of Speech Worksheet – 10pts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charset="0"/>
                        <a:cs typeface="Arial" charset="0"/>
                      </a:endParaRP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cs typeface="Arial" charset="0"/>
                        </a:rPr>
                        <a:t>Summer Reading Assessment – 50pts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0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bg1"/>
                          </a:solidFill>
                          <a:effectLst/>
                          <a:latin typeface="Calibri" charset="0"/>
                          <a:cs typeface="Arial" charset="0"/>
                        </a:rPr>
                        <a:t>All documents and assignments will be loaded onto my class page</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bl>
          </a:graphicData>
        </a:graphic>
      </p:graphicFrame>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Don’ts </a:t>
            </a:r>
            <a:endParaRPr lang="en-US" dirty="0"/>
          </a:p>
        </p:txBody>
      </p:sp>
      <p:sp>
        <p:nvSpPr>
          <p:cNvPr id="3" name="Content Placeholder 2"/>
          <p:cNvSpPr>
            <a:spLocks noGrp="1"/>
          </p:cNvSpPr>
          <p:nvPr>
            <p:ph idx="1"/>
          </p:nvPr>
        </p:nvSpPr>
        <p:spPr>
          <a:xfrm>
            <a:off x="220437" y="1600200"/>
            <a:ext cx="8613322" cy="4876800"/>
          </a:xfrm>
        </p:spPr>
        <p:txBody>
          <a:bodyPr>
            <a:normAutofit/>
          </a:bodyPr>
          <a:lstStyle/>
          <a:p>
            <a:r>
              <a:rPr lang="en-US" sz="4000" dirty="0" smtClean="0"/>
              <a:t>Punctuation</a:t>
            </a:r>
          </a:p>
          <a:p>
            <a:pPr lvl="1"/>
            <a:r>
              <a:rPr lang="en-US" dirty="0" smtClean="0"/>
              <a:t>When you reach the conclusion of a sentence, you need to end with a period.</a:t>
            </a:r>
          </a:p>
          <a:p>
            <a:pPr lvl="2"/>
            <a:r>
              <a:rPr lang="en-US" sz="2800" dirty="0" smtClean="0"/>
              <a:t>There should be </a:t>
            </a:r>
            <a:r>
              <a:rPr lang="en-US" sz="2800" b="1" dirty="0" smtClean="0"/>
              <a:t>exactly one space after a period</a:t>
            </a:r>
            <a:r>
              <a:rPr lang="en-US" sz="2800" dirty="0" smtClean="0"/>
              <a:t>.</a:t>
            </a:r>
          </a:p>
          <a:p>
            <a:pPr lvl="1"/>
            <a:r>
              <a:rPr lang="en-US" sz="3200" dirty="0" smtClean="0"/>
              <a:t>If you are using quotation marks, the punctuation goes inside the quotation mark.</a:t>
            </a:r>
          </a:p>
          <a:p>
            <a:pPr lvl="2"/>
            <a:r>
              <a:rPr lang="en-US" sz="2800" dirty="0" smtClean="0"/>
              <a:t>At one point his mother asks, “you’ll be all right, Peter? You’re not afraid?” (708). </a:t>
            </a:r>
          </a:p>
          <a:p>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Don’ts </a:t>
            </a:r>
            <a:endParaRPr lang="en-US" dirty="0"/>
          </a:p>
        </p:txBody>
      </p:sp>
      <p:sp>
        <p:nvSpPr>
          <p:cNvPr id="3" name="Content Placeholder 2"/>
          <p:cNvSpPr>
            <a:spLocks noGrp="1"/>
          </p:cNvSpPr>
          <p:nvPr>
            <p:ph idx="1"/>
          </p:nvPr>
        </p:nvSpPr>
        <p:spPr>
          <a:xfrm>
            <a:off x="220436" y="1785256"/>
            <a:ext cx="8629650" cy="4680857"/>
          </a:xfrm>
        </p:spPr>
        <p:txBody>
          <a:bodyPr>
            <a:normAutofit lnSpcReduction="10000"/>
          </a:bodyPr>
          <a:lstStyle/>
          <a:p>
            <a:r>
              <a:rPr lang="en-US" sz="4000" b="1" dirty="0" smtClean="0"/>
              <a:t>Bold</a:t>
            </a:r>
          </a:p>
          <a:p>
            <a:pPr lvl="1"/>
            <a:r>
              <a:rPr lang="en-US" sz="3600" dirty="0" smtClean="0"/>
              <a:t>You don’t need it. There should not be anything in bold in your essay.</a:t>
            </a:r>
          </a:p>
          <a:p>
            <a:pPr lvl="1"/>
            <a:endParaRPr lang="en-US" sz="900" dirty="0" smtClean="0"/>
          </a:p>
          <a:p>
            <a:endParaRPr lang="en-US" sz="300" dirty="0" smtClean="0"/>
          </a:p>
          <a:p>
            <a:r>
              <a:rPr lang="en-US" sz="4000" dirty="0" smtClean="0"/>
              <a:t>Paragraph Spacing</a:t>
            </a:r>
          </a:p>
          <a:p>
            <a:pPr lvl="1"/>
            <a:r>
              <a:rPr lang="en-US" sz="3600" dirty="0" smtClean="0"/>
              <a:t>You should already have your doc double-spaced.</a:t>
            </a:r>
          </a:p>
          <a:p>
            <a:pPr lvl="2"/>
            <a:r>
              <a:rPr lang="en-US" sz="3200" dirty="0" smtClean="0"/>
              <a:t>There are </a:t>
            </a:r>
            <a:r>
              <a:rPr lang="en-US" sz="3200" b="1" dirty="0" smtClean="0"/>
              <a:t>no extra spaces between paragraphs</a:t>
            </a:r>
            <a:r>
              <a:rPr lang="en-US" sz="3200" dirty="0" smtClean="0"/>
              <a:t>. </a:t>
            </a:r>
          </a:p>
          <a:p>
            <a:pPr lvl="1"/>
            <a:endParaRPr lang="en-US" sz="2000" dirty="0" smtClean="0"/>
          </a:p>
          <a:p>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a:xfrm>
            <a:off x="212273" y="1698171"/>
            <a:ext cx="8694963" cy="4746172"/>
          </a:xfrm>
        </p:spPr>
        <p:txBody>
          <a:bodyPr>
            <a:normAutofit/>
          </a:bodyPr>
          <a:lstStyle/>
          <a:p>
            <a:r>
              <a:rPr lang="en-US" sz="5400" dirty="0" smtClean="0"/>
              <a:t>Revisions</a:t>
            </a:r>
          </a:p>
          <a:p>
            <a:pPr lvl="1"/>
            <a:r>
              <a:rPr lang="en-US" sz="4000" dirty="0" smtClean="0"/>
              <a:t>Always run a spell-check</a:t>
            </a:r>
          </a:p>
          <a:p>
            <a:pPr lvl="2"/>
            <a:r>
              <a:rPr lang="en-US" sz="4000" dirty="0" smtClean="0"/>
              <a:t>Make sure all proper nouns are capitalized.</a:t>
            </a:r>
          </a:p>
          <a:p>
            <a:pPr lvl="3"/>
            <a:r>
              <a:rPr lang="en-US" sz="3600" dirty="0" smtClean="0"/>
              <a:t>Use academic language – no slang or </a:t>
            </a:r>
            <a:r>
              <a:rPr lang="en-US" sz="3600" dirty="0" err="1" smtClean="0"/>
              <a:t>textspeak</a:t>
            </a:r>
            <a:endParaRPr lang="en-US" sz="3600" dirty="0" smtClean="0"/>
          </a:p>
          <a:p>
            <a:pPr lvl="1"/>
            <a:endParaRPr lang="en-US" sz="2000" dirty="0" smtClean="0"/>
          </a:p>
          <a:p>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smtClean="0"/>
              <a:t>The Writing Format</a:t>
            </a:r>
            <a:endParaRPr lang="en-US" sz="6000" dirty="0"/>
          </a:p>
        </p:txBody>
      </p:sp>
      <p:sp>
        <p:nvSpPr>
          <p:cNvPr id="5" name="Subtitle 4"/>
          <p:cNvSpPr>
            <a:spLocks noGrp="1"/>
          </p:cNvSpPr>
          <p:nvPr>
            <p:ph type="subTitle" idx="1"/>
          </p:nvPr>
        </p:nvSpPr>
        <p:spPr/>
        <p:txBody>
          <a:bodyPr/>
          <a:lstStyle/>
          <a:p>
            <a:r>
              <a:rPr lang="en-US" sz="2800" dirty="0" smtClean="0"/>
              <a:t>Writing Notes</a:t>
            </a:r>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to="" calcmode="lin" valueType="num">
                                      <p:cBhvr>
                                        <p:cTn id="11"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Writing Format Overview</a:t>
            </a:r>
            <a:endParaRPr lang="en-US" dirty="0"/>
          </a:p>
        </p:txBody>
      </p:sp>
      <p:sp>
        <p:nvSpPr>
          <p:cNvPr id="3" name="Content Placeholder 2"/>
          <p:cNvSpPr>
            <a:spLocks noGrp="1"/>
          </p:cNvSpPr>
          <p:nvPr>
            <p:ph idx="1"/>
          </p:nvPr>
        </p:nvSpPr>
        <p:spPr/>
        <p:txBody>
          <a:bodyPr>
            <a:normAutofit/>
          </a:bodyPr>
          <a:lstStyle/>
          <a:p>
            <a:r>
              <a:rPr lang="en-US" sz="3600" dirty="0" smtClean="0"/>
              <a:t>The first step before beginning to write is to first identify your theme.</a:t>
            </a:r>
          </a:p>
          <a:p>
            <a:pPr lvl="1"/>
            <a:r>
              <a:rPr lang="en-US" sz="3600" dirty="0" smtClean="0"/>
              <a:t>What is the theme of the piece you are working with? </a:t>
            </a:r>
          </a:p>
          <a:p>
            <a:pPr lvl="2"/>
            <a:r>
              <a:rPr lang="en-US" sz="2800" dirty="0" smtClean="0"/>
              <a:t>What do you want to say about it?</a:t>
            </a:r>
          </a:p>
          <a:p>
            <a:pPr lvl="3"/>
            <a:r>
              <a:rPr lang="en-US" sz="2400" dirty="0" smtClean="0"/>
              <a:t>How are you going to share this theme with your audience?</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152400"/>
            <a:ext cx="8229600" cy="1295400"/>
          </a:xfrm>
          <a:noFill/>
        </p:spPr>
        <p:txBody>
          <a:bodyPr>
            <a:noAutofit/>
          </a:bodyPr>
          <a:lstStyle/>
          <a:p>
            <a:pPr eaLnBrk="1" hangingPunct="1">
              <a:defRPr/>
            </a:pPr>
            <a:r>
              <a:rPr lang="en-US" dirty="0"/>
              <a:t>Determining Theme </a:t>
            </a:r>
            <a:r>
              <a:rPr lang="en-US" dirty="0" smtClean="0"/>
              <a:t>in </a:t>
            </a:r>
            <a:r>
              <a:rPr lang="en-US" dirty="0"/>
              <a:t>Fiction</a:t>
            </a:r>
          </a:p>
        </p:txBody>
      </p:sp>
      <p:sp>
        <p:nvSpPr>
          <p:cNvPr id="47107" name="Rectangle 3"/>
          <p:cNvSpPr>
            <a:spLocks noGrp="1" noChangeArrowheads="1"/>
          </p:cNvSpPr>
          <p:nvPr>
            <p:ph idx="1"/>
          </p:nvPr>
        </p:nvSpPr>
        <p:spPr>
          <a:xfrm>
            <a:off x="228600" y="1600202"/>
            <a:ext cx="8610600" cy="5029199"/>
          </a:xfrm>
        </p:spPr>
        <p:txBody>
          <a:bodyPr>
            <a:normAutofit fontScale="92500" lnSpcReduction="10000"/>
          </a:bodyPr>
          <a:lstStyle/>
          <a:p>
            <a:pPr eaLnBrk="1" hangingPunct="1">
              <a:lnSpc>
                <a:spcPct val="90000"/>
              </a:lnSpc>
              <a:defRPr/>
            </a:pPr>
            <a:r>
              <a:rPr lang="en-US" sz="3200" dirty="0"/>
              <a:t>What is theme?</a:t>
            </a:r>
          </a:p>
          <a:p>
            <a:pPr lvl="1" eaLnBrk="1" hangingPunct="1">
              <a:lnSpc>
                <a:spcPct val="90000"/>
              </a:lnSpc>
              <a:defRPr/>
            </a:pPr>
            <a:r>
              <a:rPr lang="en-US" sz="3200" dirty="0"/>
              <a:t>Central message in a literary work. </a:t>
            </a:r>
            <a:endParaRPr lang="en-US" sz="3200" dirty="0" smtClean="0"/>
          </a:p>
          <a:p>
            <a:pPr lvl="1" eaLnBrk="1" hangingPunct="1">
              <a:lnSpc>
                <a:spcPct val="90000"/>
              </a:lnSpc>
              <a:defRPr/>
            </a:pPr>
            <a:endParaRPr lang="en-US" sz="800" dirty="0" smtClean="0"/>
          </a:p>
          <a:p>
            <a:pPr lvl="1" eaLnBrk="1" hangingPunct="1">
              <a:lnSpc>
                <a:spcPct val="90000"/>
              </a:lnSpc>
              <a:defRPr/>
            </a:pPr>
            <a:endParaRPr lang="en-US" sz="800" dirty="0"/>
          </a:p>
          <a:p>
            <a:pPr eaLnBrk="1" hangingPunct="1">
              <a:lnSpc>
                <a:spcPct val="90000"/>
              </a:lnSpc>
              <a:defRPr/>
            </a:pPr>
            <a:r>
              <a:rPr lang="en-US" sz="3200" dirty="0"/>
              <a:t>Theme and subject are not the same thing</a:t>
            </a:r>
          </a:p>
          <a:p>
            <a:pPr lvl="1" eaLnBrk="1" hangingPunct="1">
              <a:lnSpc>
                <a:spcPct val="90000"/>
              </a:lnSpc>
              <a:defRPr/>
            </a:pPr>
            <a:r>
              <a:rPr lang="en-US" sz="3200" dirty="0"/>
              <a:t>The subject is what the story is </a:t>
            </a:r>
            <a:r>
              <a:rPr lang="en-US" sz="3200" dirty="0" smtClean="0"/>
              <a:t>about. Theme </a:t>
            </a:r>
            <a:r>
              <a:rPr lang="en-US" sz="3200" dirty="0"/>
              <a:t>is the writer’s message about a particular subject</a:t>
            </a:r>
            <a:r>
              <a:rPr lang="en-US" sz="3200" dirty="0" smtClean="0"/>
              <a:t>.</a:t>
            </a:r>
          </a:p>
          <a:p>
            <a:pPr lvl="1" eaLnBrk="1" hangingPunct="1">
              <a:lnSpc>
                <a:spcPct val="90000"/>
              </a:lnSpc>
              <a:defRPr/>
            </a:pPr>
            <a:endParaRPr lang="en-US" sz="900" dirty="0" smtClean="0"/>
          </a:p>
          <a:p>
            <a:pPr lvl="1" eaLnBrk="1" hangingPunct="1">
              <a:lnSpc>
                <a:spcPct val="90000"/>
              </a:lnSpc>
              <a:defRPr/>
            </a:pPr>
            <a:endParaRPr lang="en-US" sz="900" dirty="0"/>
          </a:p>
          <a:p>
            <a:pPr eaLnBrk="1" hangingPunct="1">
              <a:lnSpc>
                <a:spcPct val="90000"/>
              </a:lnSpc>
              <a:defRPr/>
            </a:pPr>
            <a:r>
              <a:rPr lang="en-US" sz="3200" dirty="0"/>
              <a:t>How do we find the theme?</a:t>
            </a:r>
          </a:p>
          <a:p>
            <a:pPr lvl="1" eaLnBrk="1" hangingPunct="1">
              <a:lnSpc>
                <a:spcPct val="90000"/>
              </a:lnSpc>
              <a:defRPr/>
            </a:pPr>
            <a:r>
              <a:rPr lang="en-US" sz="3200" dirty="0" smtClean="0"/>
              <a:t>The </a:t>
            </a:r>
            <a:r>
              <a:rPr lang="en-US" sz="3200" dirty="0"/>
              <a:t>theme is </a:t>
            </a:r>
            <a:r>
              <a:rPr lang="en-US" sz="3200" b="1" i="1" dirty="0"/>
              <a:t>implied</a:t>
            </a:r>
            <a:r>
              <a:rPr lang="en-US" sz="3200" b="1" i="1" dirty="0" smtClean="0"/>
              <a:t>.</a:t>
            </a:r>
          </a:p>
          <a:p>
            <a:pPr lvl="2">
              <a:lnSpc>
                <a:spcPct val="90000"/>
              </a:lnSpc>
              <a:defRPr/>
            </a:pPr>
            <a:r>
              <a:rPr lang="en-US" dirty="0" smtClean="0"/>
              <a:t>Use the </a:t>
            </a:r>
            <a:r>
              <a:rPr lang="en-US" b="1" i="1" dirty="0" smtClean="0"/>
              <a:t>Seven Basic Questions of Narrative Drama</a:t>
            </a:r>
            <a:endParaRPr lang="en-US" dirty="0" smtClean="0"/>
          </a:p>
          <a:p>
            <a:pPr lvl="1" eaLnBrk="1" hangingPunct="1">
              <a:lnSpc>
                <a:spcPct val="90000"/>
              </a:lnSpc>
              <a:defRPr/>
            </a:pPr>
            <a:r>
              <a:rPr lang="en-US" sz="3200" dirty="0" smtClean="0"/>
              <a:t>How can we take the message of the story and apply it to our lives?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0" end="0"/>
                                            </p:txEl>
                                          </p:spTgt>
                                        </p:tgtEl>
                                        <p:attrNameLst>
                                          <p:attrName>style.visibility</p:attrName>
                                        </p:attrNameLst>
                                      </p:cBhvr>
                                      <p:to>
                                        <p:strVal val="visible"/>
                                      </p:to>
                                    </p:set>
                                    <p:anim calcmode="lin" valueType="num">
                                      <p:cBhvr additive="base">
                                        <p:cTn id="13"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 calcmode="lin" valueType="num">
                                      <p:cBhvr additive="base">
                                        <p:cTn id="19"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 calcmode="lin" valueType="num">
                                      <p:cBhvr additive="base">
                                        <p:cTn id="25"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7107">
                                            <p:txEl>
                                              <p:pRg st="5" end="5"/>
                                            </p:txEl>
                                          </p:spTgt>
                                        </p:tgtEl>
                                        <p:attrNameLst>
                                          <p:attrName>style.visibility</p:attrName>
                                        </p:attrNameLst>
                                      </p:cBhvr>
                                      <p:to>
                                        <p:strVal val="visible"/>
                                      </p:to>
                                    </p:set>
                                    <p:anim calcmode="lin" valueType="num">
                                      <p:cBhvr additive="base">
                                        <p:cTn id="29"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7107">
                                            <p:txEl>
                                              <p:pRg st="8" end="8"/>
                                            </p:txEl>
                                          </p:spTgt>
                                        </p:tgtEl>
                                        <p:attrNameLst>
                                          <p:attrName>style.visibility</p:attrName>
                                        </p:attrNameLst>
                                      </p:cBhvr>
                                      <p:to>
                                        <p:strVal val="visible"/>
                                      </p:to>
                                    </p:set>
                                    <p:anim calcmode="lin" valueType="num">
                                      <p:cBhvr additive="base">
                                        <p:cTn id="35"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710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7107">
                                            <p:txEl>
                                              <p:pRg st="9" end="9"/>
                                            </p:txEl>
                                          </p:spTgt>
                                        </p:tgtEl>
                                        <p:attrNameLst>
                                          <p:attrName>style.visibility</p:attrName>
                                        </p:attrNameLst>
                                      </p:cBhvr>
                                      <p:to>
                                        <p:strVal val="visible"/>
                                      </p:to>
                                    </p:set>
                                    <p:anim calcmode="lin" valueType="num">
                                      <p:cBhvr additive="base">
                                        <p:cTn id="39"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7107">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7107">
                                            <p:txEl>
                                              <p:pRg st="10" end="10"/>
                                            </p:txEl>
                                          </p:spTgt>
                                        </p:tgtEl>
                                        <p:attrNameLst>
                                          <p:attrName>style.visibility</p:attrName>
                                        </p:attrNameLst>
                                      </p:cBhvr>
                                      <p:to>
                                        <p:strVal val="visible"/>
                                      </p:to>
                                    </p:set>
                                    <p:anim calcmode="lin" valueType="num">
                                      <p:cBhvr additive="base">
                                        <p:cTn id="43" dur="500" fill="hold"/>
                                        <p:tgtEl>
                                          <p:spTgt spid="4710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7107">
                                            <p:txEl>
                                              <p:pRg st="11" end="11"/>
                                            </p:txEl>
                                          </p:spTgt>
                                        </p:tgtEl>
                                        <p:attrNameLst>
                                          <p:attrName>style.visibility</p:attrName>
                                        </p:attrNameLst>
                                      </p:cBhvr>
                                      <p:to>
                                        <p:strVal val="visible"/>
                                      </p:to>
                                    </p:set>
                                    <p:anim calcmode="lin" valueType="num">
                                      <p:cBhvr additive="base">
                                        <p:cTn id="47" dur="500" fill="hold"/>
                                        <p:tgtEl>
                                          <p:spTgt spid="47107">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710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theme is identified, you must next gather gathered textual support, or </a:t>
            </a:r>
            <a:r>
              <a:rPr lang="en-US" b="1" i="1" dirty="0" smtClean="0"/>
              <a:t>evidence</a:t>
            </a:r>
            <a:r>
              <a:rPr lang="en-US" dirty="0" smtClean="0"/>
              <a:t>, that helps prove that your theme is present in the story.</a:t>
            </a:r>
          </a:p>
          <a:p>
            <a:endParaRPr lang="en-US" dirty="0" smtClean="0"/>
          </a:p>
          <a:p>
            <a:r>
              <a:rPr lang="en-US" dirty="0" smtClean="0"/>
              <a:t>With theme and evidence, you can build your introduction. </a:t>
            </a:r>
            <a:br>
              <a:rPr lang="en-US" dirty="0" smtClean="0"/>
            </a:br>
            <a:endParaRPr lang="en-US" dirty="0" smtClean="0"/>
          </a:p>
          <a:p>
            <a:r>
              <a:rPr lang="en-US" dirty="0" smtClean="0"/>
              <a:t>Begin by developing a </a:t>
            </a:r>
            <a:r>
              <a:rPr lang="en-US" b="1" i="1" dirty="0" smtClean="0"/>
              <a:t>Thesis Statement</a:t>
            </a:r>
            <a:r>
              <a:rPr lang="en-US" i="1" dirty="0" smtClean="0"/>
              <a:t>.</a:t>
            </a:r>
            <a:br>
              <a:rPr lang="en-US" i="1" dirty="0" smtClean="0"/>
            </a:b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normAutofit lnSpcReduction="10000"/>
          </a:bodyPr>
          <a:lstStyle/>
          <a:p>
            <a:r>
              <a:rPr lang="en-US" dirty="0" smtClean="0"/>
              <a:t>Your thesis statement will focus the reader and help you to setup your body paragraphs.</a:t>
            </a:r>
          </a:p>
          <a:p>
            <a:endParaRPr lang="en-US" dirty="0" smtClean="0"/>
          </a:p>
          <a:p>
            <a:r>
              <a:rPr lang="en-US" dirty="0" smtClean="0"/>
              <a:t>Breaking It Down</a:t>
            </a:r>
          </a:p>
          <a:p>
            <a:pPr lvl="1"/>
            <a:r>
              <a:rPr lang="en-US" dirty="0" smtClean="0"/>
              <a:t>Thesis statements can be broken down into four parts:  ID, Claim, Direct, and Extension. </a:t>
            </a:r>
          </a:p>
          <a:p>
            <a:pPr lvl="2"/>
            <a:r>
              <a:rPr lang="en-US" b="1" dirty="0" smtClean="0"/>
              <a:t>ID</a:t>
            </a:r>
            <a:r>
              <a:rPr lang="en-US" dirty="0" smtClean="0"/>
              <a:t> - The Text/Author</a:t>
            </a:r>
          </a:p>
          <a:p>
            <a:pPr lvl="2"/>
            <a:r>
              <a:rPr lang="en-US" b="1" dirty="0" smtClean="0"/>
              <a:t>Claim</a:t>
            </a:r>
            <a:r>
              <a:rPr lang="en-US" dirty="0" smtClean="0"/>
              <a:t> – What is the story about?</a:t>
            </a:r>
          </a:p>
          <a:p>
            <a:pPr lvl="2"/>
            <a:r>
              <a:rPr lang="en-US" b="1" dirty="0" smtClean="0"/>
              <a:t>Direct</a:t>
            </a:r>
            <a:r>
              <a:rPr lang="en-US" dirty="0" smtClean="0"/>
              <a:t> - Specifics from the text.</a:t>
            </a:r>
          </a:p>
          <a:p>
            <a:pPr lvl="2"/>
            <a:r>
              <a:rPr lang="en-US" b="1" dirty="0" smtClean="0"/>
              <a:t>Extension</a:t>
            </a:r>
            <a:r>
              <a:rPr lang="en-US" dirty="0" smtClean="0"/>
              <a:t> - Universal Theme.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to="" calcmode="lin" valueType="num">
                                      <p:cBhvr>
                                        <p:cTn id="30" dur="1" fill="hold"/>
                                        <p:tgtEl>
                                          <p:spTgt spid="3">
                                            <p:txEl>
                                              <p:pRg st="5" end="5"/>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to="" calcmode="lin" valueType="num">
                                      <p:cBhvr>
                                        <p:cTn id="35" dur="1" fill="hold"/>
                                        <p:tgtEl>
                                          <p:spTgt spid="3">
                                            <p:txEl>
                                              <p:pRg st="6" end="6"/>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to="" calcmode="lin" valueType="num">
                                      <p:cBhvr>
                                        <p:cTn id="40"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838200"/>
          </a:xfrm>
          <a:noFill/>
        </p:spPr>
        <p:txBody>
          <a:bodyPr>
            <a:normAutofit/>
          </a:bodyPr>
          <a:lstStyle/>
          <a:p>
            <a:r>
              <a:rPr lang="en-US" dirty="0" smtClean="0"/>
              <a:t>Developing a Thesis - Example</a:t>
            </a:r>
            <a:endParaRPr lang="en-US" dirty="0"/>
          </a:p>
        </p:txBody>
      </p:sp>
      <p:sp>
        <p:nvSpPr>
          <p:cNvPr id="3" name="Content Placeholder 2"/>
          <p:cNvSpPr>
            <a:spLocks noGrp="1"/>
          </p:cNvSpPr>
          <p:nvPr>
            <p:ph idx="1"/>
          </p:nvPr>
        </p:nvSpPr>
        <p:spPr>
          <a:xfrm>
            <a:off x="448965" y="1524002"/>
            <a:ext cx="8229600" cy="5105399"/>
          </a:xfrm>
        </p:spPr>
        <p:txBody>
          <a:bodyPr>
            <a:normAutofit fontScale="92500" lnSpcReduction="10000"/>
          </a:bodyPr>
          <a:lstStyle/>
          <a:p>
            <a:r>
              <a:rPr lang="en-US" dirty="0" smtClean="0"/>
              <a:t>In the novel </a:t>
            </a:r>
            <a:r>
              <a:rPr lang="en-US" u="sng" dirty="0" smtClean="0"/>
              <a:t>Jurassic Park</a:t>
            </a:r>
            <a:r>
              <a:rPr lang="en-US" dirty="0" smtClean="0"/>
              <a:t> by Michael Crichton, the character John Hammond tries to create and control a theme park made up of cloned dinosaurs. Very quickly things go wrong. The power fails, the dinosaurs escape their pens, and the characters discover that the dinosaurs are breeding. This story reveals that absolute control is nothing but an illusion. </a:t>
            </a:r>
          </a:p>
          <a:p>
            <a:endParaRPr lang="en-US" dirty="0" smtClean="0"/>
          </a:p>
          <a:p>
            <a:r>
              <a:rPr lang="en-US" dirty="0" smtClean="0"/>
              <a:t>ID-</a:t>
            </a:r>
          </a:p>
          <a:p>
            <a:r>
              <a:rPr lang="en-US" dirty="0" smtClean="0"/>
              <a:t>Claim - </a:t>
            </a:r>
            <a:endParaRPr lang="en-US" dirty="0"/>
          </a:p>
        </p:txBody>
      </p:sp>
      <p:sp>
        <p:nvSpPr>
          <p:cNvPr id="9" name="Rectangle 8"/>
          <p:cNvSpPr/>
          <p:nvPr/>
        </p:nvSpPr>
        <p:spPr>
          <a:xfrm>
            <a:off x="2819400" y="1981202"/>
            <a:ext cx="525780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1" name="Rectangle 10"/>
          <p:cNvSpPr/>
          <p:nvPr/>
        </p:nvSpPr>
        <p:spPr>
          <a:xfrm>
            <a:off x="914400" y="2362200"/>
            <a:ext cx="7467600" cy="76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14400" y="2819400"/>
            <a:ext cx="6172200" cy="76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2667000" y="3276602"/>
            <a:ext cx="53340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a:off x="914400" y="3657600"/>
            <a:ext cx="76200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914400" y="4038602"/>
            <a:ext cx="71628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a:off x="2514600" y="4495802"/>
            <a:ext cx="5943600" cy="4571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a:off x="914400" y="4876802"/>
            <a:ext cx="3810000" cy="4571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0"/>
          <p:cNvSpPr/>
          <p:nvPr/>
        </p:nvSpPr>
        <p:spPr>
          <a:xfrm>
            <a:off x="1676400" y="5410200"/>
            <a:ext cx="9906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2" name="Rectangle 21"/>
          <p:cNvSpPr/>
          <p:nvPr/>
        </p:nvSpPr>
        <p:spPr>
          <a:xfrm>
            <a:off x="2057400" y="5791200"/>
            <a:ext cx="990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p:cNvSpPr/>
          <p:nvPr/>
        </p:nvSpPr>
        <p:spPr>
          <a:xfrm>
            <a:off x="5562600" y="5410200"/>
            <a:ext cx="9144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ectangle 23"/>
          <p:cNvSpPr/>
          <p:nvPr/>
        </p:nvSpPr>
        <p:spPr>
          <a:xfrm>
            <a:off x="6019800" y="5943600"/>
            <a:ext cx="9906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TextBox 24"/>
          <p:cNvSpPr txBox="1"/>
          <p:nvPr/>
        </p:nvSpPr>
        <p:spPr>
          <a:xfrm>
            <a:off x="4038600" y="5257800"/>
            <a:ext cx="1905000" cy="523220"/>
          </a:xfrm>
          <a:prstGeom prst="rect">
            <a:avLst/>
          </a:prstGeom>
          <a:noFill/>
        </p:spPr>
        <p:txBody>
          <a:bodyPr wrap="square" rtlCol="0">
            <a:spAutoFit/>
          </a:bodyPr>
          <a:lstStyle/>
          <a:p>
            <a:pPr>
              <a:buFont typeface="Arial" pitchFamily="34" charset="0"/>
              <a:buChar char="•"/>
            </a:pPr>
            <a:r>
              <a:rPr lang="en-US" sz="2800" dirty="0" smtClean="0">
                <a:solidFill>
                  <a:srgbClr val="002060"/>
                </a:solidFill>
                <a:cs typeface="Arial" charset="0"/>
              </a:rPr>
              <a:t> Direct - </a:t>
            </a:r>
            <a:endParaRPr lang="en-US" sz="2800" dirty="0">
              <a:solidFill>
                <a:srgbClr val="002060"/>
              </a:solidFill>
              <a:cs typeface="Arial" charset="0"/>
            </a:endParaRPr>
          </a:p>
        </p:txBody>
      </p:sp>
      <p:sp>
        <p:nvSpPr>
          <p:cNvPr id="26" name="TextBox 25"/>
          <p:cNvSpPr txBox="1"/>
          <p:nvPr/>
        </p:nvSpPr>
        <p:spPr>
          <a:xfrm flipH="1">
            <a:off x="4038600" y="5791200"/>
            <a:ext cx="1981200" cy="523220"/>
          </a:xfrm>
          <a:prstGeom prst="rect">
            <a:avLst/>
          </a:prstGeom>
          <a:noFill/>
        </p:spPr>
        <p:txBody>
          <a:bodyPr wrap="square" rtlCol="0">
            <a:spAutoFit/>
          </a:bodyPr>
          <a:lstStyle/>
          <a:p>
            <a:pPr>
              <a:buFont typeface="Arial" pitchFamily="34" charset="0"/>
              <a:buChar char="•"/>
            </a:pPr>
            <a:r>
              <a:rPr lang="en-US" sz="2800" dirty="0" smtClean="0">
                <a:solidFill>
                  <a:srgbClr val="002060"/>
                </a:solidFill>
                <a:cs typeface="Arial" charset="0"/>
              </a:rPr>
              <a:t> Extension </a:t>
            </a:r>
            <a:r>
              <a:rPr lang="en-US" dirty="0" smtClean="0">
                <a:solidFill>
                  <a:srgbClr val="002060"/>
                </a:solidFill>
                <a:cs typeface="Arial" charset="0"/>
              </a:rPr>
              <a:t>-</a:t>
            </a:r>
            <a:r>
              <a:rPr lang="en-US" dirty="0" smtClean="0">
                <a:solidFill>
                  <a:prstClr val="black"/>
                </a:solidFill>
                <a:cs typeface="Arial" charset="0"/>
              </a:rPr>
              <a:t> </a:t>
            </a:r>
            <a:endParaRPr lang="en-US" dirty="0">
              <a:solidFill>
                <a:prstClr val="black"/>
              </a:solidFill>
              <a:cs typeface="Arial" charset="0"/>
            </a:endParaRPr>
          </a:p>
        </p:txBody>
      </p:sp>
      <p:sp>
        <p:nvSpPr>
          <p:cNvPr id="27" name="Rectangle 26"/>
          <p:cNvSpPr/>
          <p:nvPr/>
        </p:nvSpPr>
        <p:spPr>
          <a:xfrm>
            <a:off x="990600" y="4495802"/>
            <a:ext cx="144780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914400" y="3200400"/>
            <a:ext cx="1524000" cy="76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to="" calcmode="lin" valueType="num">
                                      <p:cBhvr>
                                        <p:cTn id="30" dur="1" fill="hold"/>
                                        <p:tgtEl>
                                          <p:spTgt spid="3">
                                            <p:txEl>
                                              <p:pRg st="3" end="3"/>
                                            </p:txEl>
                                          </p:spTgt>
                                        </p:tgtEl>
                                        <p:attrNameLst>
                                          <p:attrName/>
                                        </p:attrNameLst>
                                      </p:cBhvr>
                                    </p:anim>
                                  </p:childTnLst>
                                </p:cTn>
                              </p:par>
                            </p:childTnLst>
                          </p:cTn>
                        </p:par>
                        <p:par>
                          <p:cTn id="31" fill="hold">
                            <p:stCondLst>
                              <p:cond delay="0"/>
                            </p:stCondLst>
                            <p:childTnLst>
                              <p:par>
                                <p:cTn id="32" presetID="2" presetClass="entr" presetSubtype="4" fill="hold" grpId="0" nodeType="afterEffect">
                                  <p:stCondLst>
                                    <p:cond delay="100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additive="base">
                                        <p:cTn id="46" dur="500" fill="hold"/>
                                        <p:tgtEl>
                                          <p:spTgt spid="28"/>
                                        </p:tgtEl>
                                        <p:attrNameLst>
                                          <p:attrName>ppt_x</p:attrName>
                                        </p:attrNameLst>
                                      </p:cBhvr>
                                      <p:tavLst>
                                        <p:tav tm="0">
                                          <p:val>
                                            <p:strVal val="#ppt_x"/>
                                          </p:val>
                                        </p:tav>
                                        <p:tav tm="100000">
                                          <p:val>
                                            <p:strVal val="#ppt_x"/>
                                          </p:val>
                                        </p:tav>
                                      </p:tavLst>
                                    </p:anim>
                                    <p:anim calcmode="lin" valueType="num">
                                      <p:cBhvr additive="base">
                                        <p:cTn id="4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 to="" calcmode="lin" valueType="num">
                                      <p:cBhvr>
                                        <p:cTn id="52" dur="1" fill="hold"/>
                                        <p:tgtEl>
                                          <p:spTgt spid="25"/>
                                        </p:tgtEl>
                                        <p:attrNameLst>
                                          <p:attrName/>
                                        </p:attrNameLst>
                                      </p:cBhvr>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 to="" calcmode="lin" valueType="num">
                                      <p:cBhvr>
                                        <p:cTn id="77" dur="1" fill="hold"/>
                                        <p:tgtEl>
                                          <p:spTgt spid="26"/>
                                        </p:tgtEl>
                                        <p:attrNameLst>
                                          <p:attrName/>
                                        </p:attrNameLst>
                                      </p:cBhvr>
                                    </p:anim>
                                  </p:childTnLst>
                                </p:cTn>
                              </p:par>
                              <p:par>
                                <p:cTn id="78" presetID="2" presetClass="entr" presetSubtype="4"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ppt_x"/>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additive="base">
                                        <p:cTn id="84" dur="500" fill="hold"/>
                                        <p:tgtEl>
                                          <p:spTgt spid="19"/>
                                        </p:tgtEl>
                                        <p:attrNameLst>
                                          <p:attrName>ppt_x</p:attrName>
                                        </p:attrNameLst>
                                      </p:cBhvr>
                                      <p:tavLst>
                                        <p:tav tm="0">
                                          <p:val>
                                            <p:strVal val="#ppt_x"/>
                                          </p:val>
                                        </p:tav>
                                        <p:tav tm="100000">
                                          <p:val>
                                            <p:strVal val="#ppt_x"/>
                                          </p:val>
                                        </p:tav>
                                      </p:tavLst>
                                    </p:anim>
                                    <p:anim calcmode="lin" valueType="num">
                                      <p:cBhvr additive="base">
                                        <p:cTn id="85" dur="500" fill="hold"/>
                                        <p:tgtEl>
                                          <p:spTgt spid="19"/>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500" fill="hold"/>
                                        <p:tgtEl>
                                          <p:spTgt spid="24"/>
                                        </p:tgtEl>
                                        <p:attrNameLst>
                                          <p:attrName>ppt_x</p:attrName>
                                        </p:attrNameLst>
                                      </p:cBhvr>
                                      <p:tavLst>
                                        <p:tav tm="0">
                                          <p:val>
                                            <p:strVal val="#ppt_x"/>
                                          </p:val>
                                        </p:tav>
                                        <p:tav tm="100000">
                                          <p:val>
                                            <p:strVal val="#ppt_x"/>
                                          </p:val>
                                        </p:tav>
                                      </p:tavLst>
                                    </p:anim>
                                    <p:anim calcmode="lin" valueType="num">
                                      <p:cBhvr additive="base">
                                        <p:cTn id="8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animBg="1"/>
      <p:bldP spid="11" grpId="0" animBg="1"/>
      <p:bldP spid="12" grpId="0" animBg="1"/>
      <p:bldP spid="14" grpId="0" animBg="1"/>
      <p:bldP spid="15" grpId="0" animBg="1"/>
      <p:bldP spid="16" grpId="0" animBg="1"/>
      <p:bldP spid="18" grpId="0" animBg="1"/>
      <p:bldP spid="19" grpId="0" animBg="1"/>
      <p:bldP spid="21" grpId="0" animBg="1"/>
      <p:bldP spid="22" grpId="0" animBg="1"/>
      <p:bldP spid="23" grpId="0" animBg="1"/>
      <p:bldP spid="24" grpId="0" animBg="1"/>
      <p:bldP spid="25" grpId="0"/>
      <p:bldP spid="26" grpId="0"/>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677150" cy="854074"/>
          </a:xfrm>
        </p:spPr>
        <p:txBody>
          <a:bodyPr/>
          <a:lstStyle/>
          <a:p>
            <a:r>
              <a:rPr lang="en-US" dirty="0" smtClean="0"/>
              <a:t>The Big Seven</a:t>
            </a:r>
            <a:endParaRPr lang="en-US" dirty="0"/>
          </a:p>
        </p:txBody>
      </p:sp>
      <p:sp>
        <p:nvSpPr>
          <p:cNvPr id="3" name="Content Placeholder 2"/>
          <p:cNvSpPr>
            <a:spLocks noGrp="1"/>
          </p:cNvSpPr>
          <p:nvPr>
            <p:ph idx="1"/>
          </p:nvPr>
        </p:nvSpPr>
        <p:spPr>
          <a:xfrm>
            <a:off x="228600" y="1447800"/>
            <a:ext cx="8686800" cy="5181600"/>
          </a:xfrm>
        </p:spPr>
        <p:txBody>
          <a:bodyPr>
            <a:normAutofit fontScale="85000" lnSpcReduction="20000"/>
          </a:bodyPr>
          <a:lstStyle/>
          <a:p>
            <a:pPr marL="514350" indent="-514350">
              <a:buFont typeface="+mj-lt"/>
              <a:buAutoNum type="arabicPeriod"/>
            </a:pPr>
            <a:r>
              <a:rPr lang="en-US" dirty="0" smtClean="0"/>
              <a:t>What does this character </a:t>
            </a:r>
            <a:r>
              <a:rPr lang="en-US" u="sng" dirty="0" smtClean="0"/>
              <a:t>want</a:t>
            </a:r>
            <a:r>
              <a:rPr lang="en-US" dirty="0" smtClean="0"/>
              <a:t>?</a:t>
            </a:r>
          </a:p>
          <a:p>
            <a:pPr marL="514350" indent="-514350">
              <a:buFont typeface="+mj-lt"/>
              <a:buAutoNum type="arabicPeriod"/>
            </a:pPr>
            <a:endParaRPr lang="en-US" sz="600" dirty="0" smtClean="0"/>
          </a:p>
          <a:p>
            <a:pPr marL="514350" indent="-514350">
              <a:buFont typeface="+mj-lt"/>
              <a:buAutoNum type="arabicPeriod"/>
            </a:pPr>
            <a:r>
              <a:rPr lang="en-US" dirty="0" smtClean="0"/>
              <a:t>What does this character </a:t>
            </a:r>
            <a:r>
              <a:rPr lang="en-US" u="sng" dirty="0" smtClean="0"/>
              <a:t>need</a:t>
            </a:r>
            <a:r>
              <a:rPr lang="en-US" dirty="0" smtClean="0"/>
              <a:t>?</a:t>
            </a:r>
          </a:p>
          <a:p>
            <a:pPr marL="514350" indent="-514350">
              <a:buFont typeface="+mj-lt"/>
              <a:buAutoNum type="arabicPeriod"/>
            </a:pPr>
            <a:endParaRPr lang="en-US" sz="600" dirty="0" smtClean="0"/>
          </a:p>
          <a:p>
            <a:pPr marL="514350" indent="-514350">
              <a:buFont typeface="+mj-lt"/>
              <a:buAutoNum type="arabicPeriod"/>
            </a:pPr>
            <a:r>
              <a:rPr lang="en-US" dirty="0" smtClean="0"/>
              <a:t>How do these wants and needs </a:t>
            </a:r>
            <a:r>
              <a:rPr lang="en-US" b="1" dirty="0" smtClean="0"/>
              <a:t>conflict</a:t>
            </a:r>
            <a:r>
              <a:rPr lang="en-US" dirty="0" smtClean="0"/>
              <a:t> within the character?</a:t>
            </a:r>
          </a:p>
          <a:p>
            <a:pPr marL="514350" indent="-514350">
              <a:buFont typeface="+mj-lt"/>
              <a:buAutoNum type="arabicPeriod"/>
            </a:pPr>
            <a:endParaRPr lang="en-US" sz="600" dirty="0" smtClean="0"/>
          </a:p>
          <a:p>
            <a:pPr marL="514350" indent="-514350">
              <a:buFont typeface="+mj-lt"/>
              <a:buAutoNum type="arabicPeriod"/>
            </a:pPr>
            <a:r>
              <a:rPr lang="en-US" dirty="0" smtClean="0"/>
              <a:t>How do the wants and needs conflict </a:t>
            </a:r>
            <a:r>
              <a:rPr lang="en-US" u="sng" dirty="0" smtClean="0"/>
              <a:t>with the outside world</a:t>
            </a:r>
            <a:r>
              <a:rPr lang="en-US" dirty="0" smtClean="0"/>
              <a:t>?</a:t>
            </a:r>
          </a:p>
          <a:p>
            <a:pPr marL="514350" indent="-514350">
              <a:buFont typeface="+mj-lt"/>
              <a:buAutoNum type="arabicPeriod"/>
            </a:pPr>
            <a:endParaRPr lang="en-US" sz="600" dirty="0" smtClean="0"/>
          </a:p>
          <a:p>
            <a:pPr marL="514350" indent="-514350">
              <a:buFont typeface="+mj-lt"/>
              <a:buAutoNum type="arabicPeriod"/>
            </a:pPr>
            <a:r>
              <a:rPr lang="en-US" dirty="0" smtClean="0"/>
              <a:t>How do the wants and needs conflict </a:t>
            </a:r>
            <a:r>
              <a:rPr lang="en-US" u="sng" dirty="0" smtClean="0"/>
              <a:t>with the other characters</a:t>
            </a:r>
            <a:r>
              <a:rPr lang="en-US" dirty="0" smtClean="0"/>
              <a:t>?</a:t>
            </a:r>
          </a:p>
          <a:p>
            <a:pPr marL="514350" indent="-514350">
              <a:buFont typeface="+mj-lt"/>
              <a:buAutoNum type="arabicPeriod"/>
            </a:pPr>
            <a:endParaRPr lang="en-US" sz="500" dirty="0" smtClean="0"/>
          </a:p>
          <a:p>
            <a:pPr marL="514350" indent="-514350">
              <a:lnSpc>
                <a:spcPct val="120000"/>
              </a:lnSpc>
              <a:buFont typeface="+mj-lt"/>
              <a:buAutoNum type="arabicPeriod"/>
            </a:pPr>
            <a:r>
              <a:rPr lang="en-US" dirty="0" smtClean="0"/>
              <a:t>How does the character </a:t>
            </a:r>
            <a:r>
              <a:rPr lang="en-US" b="1" dirty="0" smtClean="0"/>
              <a:t>change</a:t>
            </a:r>
            <a:r>
              <a:rPr lang="en-US" dirty="0" smtClean="0"/>
              <a:t> through those conflicts and how does the resolution of those conflicts </a:t>
            </a:r>
            <a:r>
              <a:rPr lang="en-US" u="sng" dirty="0" smtClean="0"/>
              <a:t>affect the character</a:t>
            </a:r>
            <a:r>
              <a:rPr lang="en-US" dirty="0" smtClean="0"/>
              <a:t>?</a:t>
            </a:r>
          </a:p>
          <a:p>
            <a:pPr marL="514350" indent="-514350">
              <a:buFont typeface="+mj-lt"/>
              <a:buAutoNum type="arabicPeriod"/>
            </a:pPr>
            <a:endParaRPr lang="en-US" sz="500" dirty="0" smtClean="0"/>
          </a:p>
          <a:p>
            <a:pPr marL="514350" indent="-514350">
              <a:buFont typeface="+mj-lt"/>
              <a:buAutoNum type="arabicPeriod"/>
            </a:pPr>
            <a:r>
              <a:rPr lang="en-US" dirty="0" smtClean="0"/>
              <a:t>What impact does that change have </a:t>
            </a:r>
            <a:r>
              <a:rPr lang="en-US" u="sng" dirty="0" smtClean="0"/>
              <a:t>on everyone else</a:t>
            </a:r>
            <a:r>
              <a:rPr lang="en-US" dirty="0" smtClean="0"/>
              <a:t>?</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to="" calcmode="lin" valueType="num">
                                      <p:cBhvr>
                                        <p:cTn id="31" dur="1" fill="hold"/>
                                        <p:tgtEl>
                                          <p:spTgt spid="3">
                                            <p:txEl>
                                              <p:pRg st="10" end="10"/>
                                            </p:txEl>
                                          </p:spTgt>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to="" calcmode="lin" valueType="num">
                                      <p:cBhvr>
                                        <p:cTn id="35"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2971800" cy="1252728"/>
          </a:xfrm>
        </p:spPr>
        <p:txBody>
          <a:bodyPr/>
          <a:lstStyle/>
          <a:p>
            <a:r>
              <a:rPr lang="en-US" dirty="0" smtClean="0"/>
              <a:t>Bell Ringer</a:t>
            </a:r>
            <a:endParaRPr lang="en-US" dirty="0"/>
          </a:p>
        </p:txBody>
      </p:sp>
      <p:sp>
        <p:nvSpPr>
          <p:cNvPr id="3" name="Content Placeholder 2"/>
          <p:cNvSpPr>
            <a:spLocks noGrp="1"/>
          </p:cNvSpPr>
          <p:nvPr>
            <p:ph idx="1"/>
          </p:nvPr>
        </p:nvSpPr>
        <p:spPr>
          <a:xfrm>
            <a:off x="152400" y="1600200"/>
            <a:ext cx="8839200" cy="5029199"/>
          </a:xfrm>
        </p:spPr>
        <p:txBody>
          <a:bodyPr>
            <a:normAutofit/>
          </a:bodyPr>
          <a:lstStyle/>
          <a:p>
            <a:r>
              <a:rPr lang="en-US" sz="3600" dirty="0" smtClean="0"/>
              <a:t>M.U.G. Shot #4</a:t>
            </a:r>
          </a:p>
          <a:p>
            <a:endParaRPr lang="en-US" sz="3600" dirty="0" smtClean="0"/>
          </a:p>
          <a:p>
            <a:r>
              <a:rPr lang="en-US" sz="3600" dirty="0" smtClean="0"/>
              <a:t>has you ever been to a audition for a play</a:t>
            </a:r>
          </a:p>
          <a:p>
            <a:endParaRPr lang="en-US" sz="3600" dirty="0" smtClean="0"/>
          </a:p>
          <a:p>
            <a:r>
              <a:rPr lang="en-US" sz="3600" dirty="0" smtClean="0"/>
              <a:t>were glad that </a:t>
            </a:r>
            <a:r>
              <a:rPr lang="en-US" sz="3600" dirty="0" err="1" smtClean="0"/>
              <a:t>sammy</a:t>
            </a:r>
            <a:r>
              <a:rPr lang="en-US" sz="3600" dirty="0" smtClean="0"/>
              <a:t> is on hour team this year</a:t>
            </a:r>
            <a:endParaRPr lang="en-US" sz="36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1000"/>
                            </p:stCondLst>
                            <p:childTnLst>
                              <p:par>
                                <p:cTn id="13" presetID="24" presetClass="entr" presetSubtype="0" fill="hold" grpId="0" nodeType="afterEffect">
                                  <p:stCondLst>
                                    <p:cond delay="25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3500"/>
                            </p:stCondLst>
                            <p:childTnLst>
                              <p:par>
                                <p:cTn id="17" presetID="24" presetClass="entr" presetSubtype="0"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838200"/>
          </a:xfrm>
          <a:noFill/>
        </p:spPr>
        <p:txBody>
          <a:bodyPr>
            <a:noAutofit/>
          </a:bodyPr>
          <a:lstStyle/>
          <a:p>
            <a:r>
              <a:rPr lang="en-US" dirty="0" smtClean="0"/>
              <a:t>Finding Theme Small Group Work</a:t>
            </a:r>
            <a:endParaRPr lang="en-US" dirty="0"/>
          </a:p>
        </p:txBody>
      </p:sp>
      <p:sp>
        <p:nvSpPr>
          <p:cNvPr id="3" name="Content Placeholder 2"/>
          <p:cNvSpPr>
            <a:spLocks noGrp="1"/>
          </p:cNvSpPr>
          <p:nvPr>
            <p:ph idx="1"/>
          </p:nvPr>
        </p:nvSpPr>
        <p:spPr>
          <a:xfrm>
            <a:off x="448965" y="1524000"/>
            <a:ext cx="8229600" cy="4876799"/>
          </a:xfrm>
        </p:spPr>
        <p:txBody>
          <a:bodyPr>
            <a:normAutofit fontScale="85000" lnSpcReduction="20000"/>
          </a:bodyPr>
          <a:lstStyle/>
          <a:p>
            <a:r>
              <a:rPr lang="en-US" dirty="0" smtClean="0"/>
              <a:t>I will assign you to your groups.</a:t>
            </a:r>
          </a:p>
          <a:p>
            <a:endParaRPr lang="en-US" dirty="0" smtClean="0"/>
          </a:p>
          <a:p>
            <a:r>
              <a:rPr lang="en-US" dirty="0" smtClean="0"/>
              <a:t>Once in your groups, you will receive one children’s book.</a:t>
            </a:r>
          </a:p>
          <a:p>
            <a:endParaRPr lang="en-US" dirty="0" smtClean="0"/>
          </a:p>
          <a:p>
            <a:r>
              <a:rPr lang="en-US" dirty="0" smtClean="0"/>
              <a:t>One person will read the story aloud, the rest should be taking notes on the theme.</a:t>
            </a:r>
          </a:p>
          <a:p>
            <a:endParaRPr lang="en-US" dirty="0" smtClean="0"/>
          </a:p>
          <a:p>
            <a:r>
              <a:rPr lang="en-US" dirty="0" smtClean="0"/>
              <a:t>Once finished reading, discuss the story and decide on a theme. Once that theme is established, develop a thesis statement.</a:t>
            </a:r>
          </a:p>
          <a:p>
            <a:endParaRPr lang="en-US" dirty="0" smtClean="0"/>
          </a:p>
          <a:p>
            <a:r>
              <a:rPr lang="en-US" dirty="0" smtClean="0"/>
              <a:t>When all the groups are finished, the books will rotate and you will repeat the process.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838200"/>
          </a:xfrm>
          <a:noFill/>
        </p:spPr>
        <p:txBody>
          <a:bodyPr>
            <a:noAutofit/>
          </a:bodyPr>
          <a:lstStyle/>
          <a:p>
            <a:r>
              <a:rPr lang="en-US" dirty="0" smtClean="0"/>
              <a:t>Small Groups – ¾ Black</a:t>
            </a:r>
            <a:endParaRPr lang="en-US" dirty="0"/>
          </a:p>
        </p:txBody>
      </p:sp>
      <p:sp>
        <p:nvSpPr>
          <p:cNvPr id="3" name="Content Placeholder 2"/>
          <p:cNvSpPr>
            <a:spLocks noGrp="1"/>
          </p:cNvSpPr>
          <p:nvPr>
            <p:ph idx="1"/>
          </p:nvPr>
        </p:nvSpPr>
        <p:spPr>
          <a:xfrm>
            <a:off x="448965" y="1676400"/>
            <a:ext cx="8229600" cy="4724399"/>
          </a:xfrm>
        </p:spPr>
        <p:txBody>
          <a:bodyPr>
            <a:normAutofit fontScale="85000" lnSpcReduction="20000"/>
          </a:bodyPr>
          <a:lstStyle/>
          <a:p>
            <a:pPr marL="633222" indent="-514350">
              <a:buFont typeface="+mj-lt"/>
              <a:buAutoNum type="arabicPeriod"/>
            </a:pPr>
            <a:r>
              <a:rPr lang="en-US" dirty="0" err="1" smtClean="0"/>
              <a:t>Baerga</a:t>
            </a:r>
            <a:r>
              <a:rPr lang="en-US" dirty="0" smtClean="0"/>
              <a:t>, D. </a:t>
            </a:r>
            <a:r>
              <a:rPr lang="en-US" dirty="0" err="1" smtClean="0"/>
              <a:t>Frcek</a:t>
            </a:r>
            <a:r>
              <a:rPr lang="en-US" dirty="0" smtClean="0"/>
              <a:t>, Blankenship, Martinez </a:t>
            </a:r>
          </a:p>
          <a:p>
            <a:pPr marL="633222" indent="-514350">
              <a:buFont typeface="+mj-lt"/>
              <a:buAutoNum type="arabicPeriod"/>
            </a:pPr>
            <a:endParaRPr lang="en-US" dirty="0" smtClean="0"/>
          </a:p>
          <a:p>
            <a:pPr marL="633222" indent="-514350">
              <a:buFont typeface="+mj-lt"/>
              <a:buAutoNum type="arabicPeriod"/>
            </a:pPr>
            <a:r>
              <a:rPr lang="en-US" dirty="0" err="1" smtClean="0"/>
              <a:t>Sartori</a:t>
            </a:r>
            <a:r>
              <a:rPr lang="en-US" dirty="0" smtClean="0"/>
              <a:t>, </a:t>
            </a:r>
            <a:r>
              <a:rPr lang="en-US" dirty="0" err="1" smtClean="0"/>
              <a:t>Grimaldi</a:t>
            </a:r>
            <a:r>
              <a:rPr lang="en-US" dirty="0" smtClean="0"/>
              <a:t>, Nunez, Granger </a:t>
            </a:r>
          </a:p>
          <a:p>
            <a:pPr marL="633222" indent="-514350">
              <a:buFont typeface="+mj-lt"/>
              <a:buAutoNum type="arabicPeriod"/>
            </a:pPr>
            <a:endParaRPr lang="en-US" dirty="0" smtClean="0"/>
          </a:p>
          <a:p>
            <a:pPr marL="633222" indent="-514350">
              <a:buFont typeface="+mj-lt"/>
              <a:buAutoNum type="arabicPeriod"/>
            </a:pPr>
            <a:r>
              <a:rPr lang="en-US" dirty="0" smtClean="0"/>
              <a:t>Anderson, </a:t>
            </a:r>
            <a:r>
              <a:rPr lang="en-US" dirty="0" err="1" smtClean="0"/>
              <a:t>Jasso</a:t>
            </a:r>
            <a:r>
              <a:rPr lang="en-US" dirty="0" smtClean="0"/>
              <a:t>, </a:t>
            </a:r>
            <a:r>
              <a:rPr lang="en-US" dirty="0" err="1" smtClean="0"/>
              <a:t>Nilsen</a:t>
            </a:r>
            <a:r>
              <a:rPr lang="en-US" dirty="0" smtClean="0"/>
              <a:t>, Moore </a:t>
            </a:r>
          </a:p>
          <a:p>
            <a:pPr marL="633222" indent="-514350">
              <a:buFont typeface="+mj-lt"/>
              <a:buAutoNum type="arabicPeriod"/>
            </a:pPr>
            <a:endParaRPr lang="en-US" dirty="0" smtClean="0"/>
          </a:p>
          <a:p>
            <a:pPr marL="633222" indent="-514350">
              <a:buFont typeface="+mj-lt"/>
              <a:buAutoNum type="arabicPeriod"/>
            </a:pPr>
            <a:r>
              <a:rPr lang="en-US" dirty="0" smtClean="0"/>
              <a:t>Parker, N. Sanchez, N. </a:t>
            </a:r>
            <a:r>
              <a:rPr lang="en-US" dirty="0" err="1" smtClean="0"/>
              <a:t>Frcek</a:t>
            </a:r>
            <a:r>
              <a:rPr lang="en-US" dirty="0" smtClean="0"/>
              <a:t>, C. Sanchez </a:t>
            </a:r>
          </a:p>
          <a:p>
            <a:pPr marL="633222" indent="-514350">
              <a:buFont typeface="+mj-lt"/>
              <a:buAutoNum type="arabicPeriod"/>
            </a:pPr>
            <a:endParaRPr lang="en-US" dirty="0" smtClean="0"/>
          </a:p>
          <a:p>
            <a:pPr marL="633222" indent="-514350">
              <a:buFont typeface="+mj-lt"/>
              <a:buAutoNum type="arabicPeriod"/>
            </a:pPr>
            <a:r>
              <a:rPr lang="en-US" dirty="0" err="1" smtClean="0"/>
              <a:t>Kauer</a:t>
            </a:r>
            <a:r>
              <a:rPr lang="en-US" dirty="0" smtClean="0"/>
              <a:t>, </a:t>
            </a:r>
            <a:r>
              <a:rPr lang="en-US" dirty="0" err="1" smtClean="0"/>
              <a:t>Carnevale</a:t>
            </a:r>
            <a:r>
              <a:rPr lang="en-US" dirty="0" smtClean="0"/>
              <a:t>, Villegas, Lee </a:t>
            </a:r>
          </a:p>
          <a:p>
            <a:pPr marL="633222" indent="-514350">
              <a:buFont typeface="+mj-lt"/>
              <a:buAutoNum type="arabicPeriod"/>
            </a:pPr>
            <a:endParaRPr lang="en-US" dirty="0" smtClean="0"/>
          </a:p>
          <a:p>
            <a:pPr marL="633222" indent="-514350">
              <a:buFont typeface="+mj-lt"/>
              <a:buAutoNum type="arabicPeriod"/>
            </a:pPr>
            <a:r>
              <a:rPr lang="en-US" dirty="0" smtClean="0"/>
              <a:t>Reyes, Soto, Diaz, </a:t>
            </a:r>
            <a:r>
              <a:rPr lang="en-US" dirty="0" err="1" smtClean="0"/>
              <a:t>Maves</a:t>
            </a:r>
            <a:r>
              <a:rPr lang="en-US" dirty="0" smtClean="0"/>
              <a:t> </a:t>
            </a:r>
          </a:p>
          <a:p>
            <a:pPr marL="633222" indent="-514350">
              <a:buFont typeface="+mj-lt"/>
              <a:buAutoNum type="arabicPeriod"/>
            </a:pPr>
            <a:endParaRPr lang="en-US" dirty="0" smtClean="0"/>
          </a:p>
          <a:p>
            <a:pPr marL="633222" indent="-514350">
              <a:buFont typeface="+mj-lt"/>
              <a:buAutoNum type="arabicPeriod"/>
            </a:pPr>
            <a:r>
              <a:rPr lang="en-US" dirty="0" smtClean="0"/>
              <a:t>Ulrich, Lyles, </a:t>
            </a:r>
            <a:r>
              <a:rPr lang="en-US" dirty="0" err="1" smtClean="0"/>
              <a:t>Dinh</a:t>
            </a:r>
            <a:r>
              <a:rPr lang="en-US" dirty="0" smtClean="0"/>
              <a:t>, Myers </a:t>
            </a:r>
          </a:p>
          <a:p>
            <a:pPr marL="633222"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4000"/>
                            </p:stCondLst>
                            <p:childTnLst>
                              <p:par>
                                <p:cTn id="17" presetID="24" presetClass="entr" presetSubtype="0" fill="hold" grpId="0"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par>
                          <p:cTn id="20" fill="hold">
                            <p:stCondLst>
                              <p:cond delay="6000"/>
                            </p:stCondLst>
                            <p:childTnLst>
                              <p:par>
                                <p:cTn id="21" presetID="24" presetClass="entr" presetSubtype="0" fill="hold" grpId="0" nodeType="afterEffect">
                                  <p:stCondLst>
                                    <p:cond delay="200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childTnLst>
                          </p:cTn>
                        </p:par>
                        <p:par>
                          <p:cTn id="24" fill="hold">
                            <p:stCondLst>
                              <p:cond delay="8000"/>
                            </p:stCondLst>
                            <p:childTnLst>
                              <p:par>
                                <p:cTn id="25" presetID="24" presetClass="entr" presetSubtype="0" fill="hold" grpId="0" nodeType="afterEffect">
                                  <p:stCondLst>
                                    <p:cond delay="200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par>
                          <p:cTn id="28" fill="hold">
                            <p:stCondLst>
                              <p:cond delay="10000"/>
                            </p:stCondLst>
                            <p:childTnLst>
                              <p:par>
                                <p:cTn id="29" presetID="24" presetClass="entr" presetSubtype="0" fill="hold" grpId="0" nodeType="afterEffect">
                                  <p:stCondLst>
                                    <p:cond delay="2000"/>
                                  </p:stCondLst>
                                  <p:childTnLst>
                                    <p:set>
                                      <p:cBhvr>
                                        <p:cTn id="30" dur="1" fill="hold">
                                          <p:stCondLst>
                                            <p:cond delay="0"/>
                                          </p:stCondLst>
                                        </p:cTn>
                                        <p:tgtEl>
                                          <p:spTgt spid="3">
                                            <p:txEl>
                                              <p:pRg st="10" end="10"/>
                                            </p:txEl>
                                          </p:spTgt>
                                        </p:tgtEl>
                                        <p:attrNameLst>
                                          <p:attrName>style.visibility</p:attrName>
                                        </p:attrNameLst>
                                      </p:cBhvr>
                                      <p:to>
                                        <p:strVal val="visible"/>
                                      </p:to>
                                    </p:set>
                                    <p:anim to="" calcmode="lin" valueType="num">
                                      <p:cBhvr>
                                        <p:cTn id="31" dur="1" fill="hold"/>
                                        <p:tgtEl>
                                          <p:spTgt spid="3">
                                            <p:txEl>
                                              <p:pRg st="10" end="10"/>
                                            </p:txEl>
                                          </p:spTgt>
                                        </p:tgtEl>
                                        <p:attrNameLst>
                                          <p:attrName/>
                                        </p:attrNameLst>
                                      </p:cBhvr>
                                    </p:anim>
                                  </p:childTnLst>
                                </p:cTn>
                              </p:par>
                            </p:childTnLst>
                          </p:cTn>
                        </p:par>
                        <p:par>
                          <p:cTn id="32" fill="hold">
                            <p:stCondLst>
                              <p:cond delay="12000"/>
                            </p:stCondLst>
                            <p:childTnLst>
                              <p:par>
                                <p:cTn id="33" presetID="24" presetClass="entr" presetSubtype="0" fill="hold" grpId="0" nodeType="afterEffect">
                                  <p:stCondLst>
                                    <p:cond delay="2000"/>
                                  </p:stCondLst>
                                  <p:childTnLst>
                                    <p:set>
                                      <p:cBhvr>
                                        <p:cTn id="34" dur="1" fill="hold">
                                          <p:stCondLst>
                                            <p:cond delay="0"/>
                                          </p:stCondLst>
                                        </p:cTn>
                                        <p:tgtEl>
                                          <p:spTgt spid="3">
                                            <p:txEl>
                                              <p:pRg st="12" end="12"/>
                                            </p:txEl>
                                          </p:spTgt>
                                        </p:tgtEl>
                                        <p:attrNameLst>
                                          <p:attrName>style.visibility</p:attrName>
                                        </p:attrNameLst>
                                      </p:cBhvr>
                                      <p:to>
                                        <p:strVal val="visible"/>
                                      </p:to>
                                    </p:set>
                                    <p:anim to="" calcmode="lin" valueType="num">
                                      <p:cBhvr>
                                        <p:cTn id="35"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838200"/>
          </a:xfrm>
          <a:noFill/>
        </p:spPr>
        <p:txBody>
          <a:bodyPr>
            <a:noAutofit/>
          </a:bodyPr>
          <a:lstStyle/>
          <a:p>
            <a:r>
              <a:rPr lang="en-US" dirty="0" smtClean="0"/>
              <a:t>Small Groups – 8/9 Black</a:t>
            </a:r>
            <a:endParaRPr lang="en-US" dirty="0"/>
          </a:p>
        </p:txBody>
      </p:sp>
      <p:sp>
        <p:nvSpPr>
          <p:cNvPr id="3" name="Content Placeholder 2"/>
          <p:cNvSpPr>
            <a:spLocks noGrp="1"/>
          </p:cNvSpPr>
          <p:nvPr>
            <p:ph idx="1"/>
          </p:nvPr>
        </p:nvSpPr>
        <p:spPr>
          <a:xfrm>
            <a:off x="448965" y="1676400"/>
            <a:ext cx="8229600" cy="4724399"/>
          </a:xfrm>
        </p:spPr>
        <p:txBody>
          <a:bodyPr>
            <a:normAutofit fontScale="85000" lnSpcReduction="20000"/>
          </a:bodyPr>
          <a:lstStyle/>
          <a:p>
            <a:pPr marL="633222" indent="-514350">
              <a:buFont typeface="+mj-lt"/>
              <a:buAutoNum type="arabicPeriod"/>
            </a:pPr>
            <a:r>
              <a:rPr lang="en-US" dirty="0" smtClean="0"/>
              <a:t>Huerta, Chavez, Norton, Moore, D. Garcia </a:t>
            </a:r>
          </a:p>
          <a:p>
            <a:pPr marL="633222" indent="-514350">
              <a:buFont typeface="+mj-lt"/>
              <a:buAutoNum type="arabicPeriod"/>
            </a:pPr>
            <a:endParaRPr lang="en-US" dirty="0" smtClean="0"/>
          </a:p>
          <a:p>
            <a:pPr marL="633222" indent="-514350">
              <a:buFont typeface="+mj-lt"/>
              <a:buAutoNum type="arabicPeriod"/>
            </a:pPr>
            <a:r>
              <a:rPr lang="en-US" dirty="0" smtClean="0"/>
              <a:t>V. Rodriguez, </a:t>
            </a:r>
            <a:r>
              <a:rPr lang="en-US" dirty="0" err="1" smtClean="0"/>
              <a:t>Martey</a:t>
            </a:r>
            <a:r>
              <a:rPr lang="en-US" dirty="0" smtClean="0"/>
              <a:t>, Adcock, Perez </a:t>
            </a:r>
          </a:p>
          <a:p>
            <a:pPr marL="633222" indent="-514350">
              <a:buFont typeface="+mj-lt"/>
              <a:buAutoNum type="arabicPeriod"/>
            </a:pPr>
            <a:endParaRPr lang="en-US" dirty="0" smtClean="0"/>
          </a:p>
          <a:p>
            <a:pPr marL="633222" indent="-514350">
              <a:buFont typeface="+mj-lt"/>
              <a:buAutoNum type="arabicPeriod"/>
            </a:pPr>
            <a:r>
              <a:rPr lang="en-US" dirty="0" err="1" smtClean="0"/>
              <a:t>Glista</a:t>
            </a:r>
            <a:r>
              <a:rPr lang="en-US" dirty="0" smtClean="0"/>
              <a:t>, </a:t>
            </a:r>
            <a:r>
              <a:rPr lang="en-US" dirty="0" err="1" smtClean="0"/>
              <a:t>Pabon</a:t>
            </a:r>
            <a:r>
              <a:rPr lang="en-US" dirty="0" smtClean="0"/>
              <a:t>, A. Rodriguez, Aguilar </a:t>
            </a:r>
          </a:p>
          <a:p>
            <a:pPr marL="633222" indent="-514350">
              <a:buFont typeface="+mj-lt"/>
              <a:buAutoNum type="arabicPeriod"/>
            </a:pPr>
            <a:endParaRPr lang="en-US" dirty="0" smtClean="0"/>
          </a:p>
          <a:p>
            <a:pPr marL="633222" indent="-514350">
              <a:buFont typeface="+mj-lt"/>
              <a:buAutoNum type="arabicPeriod"/>
            </a:pPr>
            <a:r>
              <a:rPr lang="en-US" dirty="0" smtClean="0"/>
              <a:t>F. Rodriguez, </a:t>
            </a:r>
            <a:r>
              <a:rPr lang="en-US" dirty="0" err="1" smtClean="0"/>
              <a:t>Godinez</a:t>
            </a:r>
            <a:r>
              <a:rPr lang="en-US" dirty="0" smtClean="0"/>
              <a:t>, </a:t>
            </a:r>
            <a:r>
              <a:rPr lang="en-US" dirty="0" err="1" smtClean="0"/>
              <a:t>Graman</a:t>
            </a:r>
            <a:r>
              <a:rPr lang="en-US" dirty="0" smtClean="0"/>
              <a:t>, Valencia </a:t>
            </a:r>
          </a:p>
          <a:p>
            <a:pPr marL="633222" indent="-514350">
              <a:buFont typeface="+mj-lt"/>
              <a:buAutoNum type="arabicPeriod"/>
            </a:pPr>
            <a:endParaRPr lang="en-US" dirty="0" smtClean="0"/>
          </a:p>
          <a:p>
            <a:pPr marL="633222" indent="-514350">
              <a:buFont typeface="+mj-lt"/>
              <a:buAutoNum type="arabicPeriod"/>
            </a:pPr>
            <a:r>
              <a:rPr lang="en-US" dirty="0" err="1" smtClean="0"/>
              <a:t>Bahena</a:t>
            </a:r>
            <a:r>
              <a:rPr lang="en-US" dirty="0" smtClean="0"/>
              <a:t>, Close, Villa, Martinez </a:t>
            </a:r>
          </a:p>
          <a:p>
            <a:pPr marL="633222" indent="-514350">
              <a:buFont typeface="+mj-lt"/>
              <a:buAutoNum type="arabicPeriod"/>
            </a:pPr>
            <a:endParaRPr lang="en-US" dirty="0" smtClean="0"/>
          </a:p>
          <a:p>
            <a:pPr marL="633222" indent="-514350">
              <a:buFont typeface="+mj-lt"/>
              <a:buAutoNum type="arabicPeriod"/>
            </a:pPr>
            <a:r>
              <a:rPr lang="en-US" dirty="0" err="1" smtClean="0"/>
              <a:t>Amaya</a:t>
            </a:r>
            <a:r>
              <a:rPr lang="en-US" dirty="0" smtClean="0"/>
              <a:t>, Vila, Jones, Flores </a:t>
            </a:r>
          </a:p>
          <a:p>
            <a:pPr marL="633222" indent="-514350">
              <a:buFont typeface="+mj-lt"/>
              <a:buAutoNum type="arabicPeriod"/>
            </a:pPr>
            <a:endParaRPr lang="en-US" dirty="0" smtClean="0"/>
          </a:p>
          <a:p>
            <a:pPr marL="633222" indent="-514350">
              <a:buFont typeface="+mj-lt"/>
              <a:buAutoNum type="arabicPeriod"/>
            </a:pPr>
            <a:r>
              <a:rPr lang="en-US" dirty="0" smtClean="0"/>
              <a:t>I. Garcia, Trice, </a:t>
            </a:r>
            <a:r>
              <a:rPr lang="en-US" dirty="0" err="1" smtClean="0"/>
              <a:t>Basley</a:t>
            </a:r>
            <a:r>
              <a:rPr lang="en-US" dirty="0" smtClean="0"/>
              <a:t>, </a:t>
            </a:r>
            <a:r>
              <a:rPr lang="en-US" dirty="0" err="1" smtClean="0"/>
              <a:t>Everette</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4000"/>
                            </p:stCondLst>
                            <p:childTnLst>
                              <p:par>
                                <p:cTn id="17" presetID="24" presetClass="entr" presetSubtype="0" fill="hold" grpId="0"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par>
                          <p:cTn id="20" fill="hold">
                            <p:stCondLst>
                              <p:cond delay="6000"/>
                            </p:stCondLst>
                            <p:childTnLst>
                              <p:par>
                                <p:cTn id="21" presetID="24" presetClass="entr" presetSubtype="0" fill="hold" grpId="0" nodeType="afterEffect">
                                  <p:stCondLst>
                                    <p:cond delay="200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childTnLst>
                          </p:cTn>
                        </p:par>
                        <p:par>
                          <p:cTn id="24" fill="hold">
                            <p:stCondLst>
                              <p:cond delay="8000"/>
                            </p:stCondLst>
                            <p:childTnLst>
                              <p:par>
                                <p:cTn id="25" presetID="24" presetClass="entr" presetSubtype="0" fill="hold" grpId="0" nodeType="afterEffect">
                                  <p:stCondLst>
                                    <p:cond delay="200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par>
                          <p:cTn id="28" fill="hold">
                            <p:stCondLst>
                              <p:cond delay="10000"/>
                            </p:stCondLst>
                            <p:childTnLst>
                              <p:par>
                                <p:cTn id="29" presetID="24" presetClass="entr" presetSubtype="0" fill="hold" grpId="0" nodeType="afterEffect">
                                  <p:stCondLst>
                                    <p:cond delay="2000"/>
                                  </p:stCondLst>
                                  <p:childTnLst>
                                    <p:set>
                                      <p:cBhvr>
                                        <p:cTn id="30" dur="1" fill="hold">
                                          <p:stCondLst>
                                            <p:cond delay="0"/>
                                          </p:stCondLst>
                                        </p:cTn>
                                        <p:tgtEl>
                                          <p:spTgt spid="3">
                                            <p:txEl>
                                              <p:pRg st="10" end="10"/>
                                            </p:txEl>
                                          </p:spTgt>
                                        </p:tgtEl>
                                        <p:attrNameLst>
                                          <p:attrName>style.visibility</p:attrName>
                                        </p:attrNameLst>
                                      </p:cBhvr>
                                      <p:to>
                                        <p:strVal val="visible"/>
                                      </p:to>
                                    </p:set>
                                    <p:anim to="" calcmode="lin" valueType="num">
                                      <p:cBhvr>
                                        <p:cTn id="31" dur="1" fill="hold"/>
                                        <p:tgtEl>
                                          <p:spTgt spid="3">
                                            <p:txEl>
                                              <p:pRg st="10" end="10"/>
                                            </p:txEl>
                                          </p:spTgt>
                                        </p:tgtEl>
                                        <p:attrNameLst>
                                          <p:attrName/>
                                        </p:attrNameLst>
                                      </p:cBhvr>
                                    </p:anim>
                                  </p:childTnLst>
                                </p:cTn>
                              </p:par>
                            </p:childTnLst>
                          </p:cTn>
                        </p:par>
                        <p:par>
                          <p:cTn id="32" fill="hold">
                            <p:stCondLst>
                              <p:cond delay="12000"/>
                            </p:stCondLst>
                            <p:childTnLst>
                              <p:par>
                                <p:cTn id="33" presetID="24" presetClass="entr" presetSubtype="0" fill="hold" grpId="0" nodeType="afterEffect">
                                  <p:stCondLst>
                                    <p:cond delay="2000"/>
                                  </p:stCondLst>
                                  <p:childTnLst>
                                    <p:set>
                                      <p:cBhvr>
                                        <p:cTn id="34" dur="1" fill="hold">
                                          <p:stCondLst>
                                            <p:cond delay="0"/>
                                          </p:stCondLst>
                                        </p:cTn>
                                        <p:tgtEl>
                                          <p:spTgt spid="3">
                                            <p:txEl>
                                              <p:pRg st="12" end="12"/>
                                            </p:txEl>
                                          </p:spTgt>
                                        </p:tgtEl>
                                        <p:attrNameLst>
                                          <p:attrName>style.visibility</p:attrName>
                                        </p:attrNameLst>
                                      </p:cBhvr>
                                      <p:to>
                                        <p:strVal val="visible"/>
                                      </p:to>
                                    </p:set>
                                    <p:anim to="" calcmode="lin" valueType="num">
                                      <p:cBhvr>
                                        <p:cTn id="35"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838200"/>
          </a:xfrm>
          <a:noFill/>
        </p:spPr>
        <p:txBody>
          <a:bodyPr>
            <a:noAutofit/>
          </a:bodyPr>
          <a:lstStyle/>
          <a:p>
            <a:r>
              <a:rPr lang="en-US" dirty="0" smtClean="0"/>
              <a:t>Small Groups – ¾ Red</a:t>
            </a:r>
            <a:endParaRPr lang="en-US" dirty="0"/>
          </a:p>
        </p:txBody>
      </p:sp>
      <p:sp>
        <p:nvSpPr>
          <p:cNvPr id="3" name="Content Placeholder 2"/>
          <p:cNvSpPr>
            <a:spLocks noGrp="1"/>
          </p:cNvSpPr>
          <p:nvPr>
            <p:ph idx="1"/>
          </p:nvPr>
        </p:nvSpPr>
        <p:spPr>
          <a:xfrm>
            <a:off x="448965" y="1676400"/>
            <a:ext cx="8229600" cy="4724399"/>
          </a:xfrm>
        </p:spPr>
        <p:txBody>
          <a:bodyPr>
            <a:normAutofit fontScale="85000" lnSpcReduction="20000"/>
          </a:bodyPr>
          <a:lstStyle/>
          <a:p>
            <a:pPr marL="633222" indent="-514350">
              <a:buFont typeface="+mj-lt"/>
              <a:buAutoNum type="arabicPeriod"/>
            </a:pPr>
            <a:r>
              <a:rPr lang="en-US" dirty="0" smtClean="0"/>
              <a:t>Ramirez, Patterson, Palos, Trujillo </a:t>
            </a:r>
          </a:p>
          <a:p>
            <a:pPr marL="633222" indent="-514350">
              <a:buFont typeface="+mj-lt"/>
              <a:buAutoNum type="arabicPeriod"/>
            </a:pPr>
            <a:endParaRPr lang="en-US" dirty="0" smtClean="0"/>
          </a:p>
          <a:p>
            <a:pPr marL="633222" indent="-514350">
              <a:buFont typeface="+mj-lt"/>
              <a:buAutoNum type="arabicPeriod"/>
            </a:pPr>
            <a:r>
              <a:rPr lang="en-US" dirty="0" smtClean="0"/>
              <a:t>Velez, </a:t>
            </a:r>
            <a:r>
              <a:rPr lang="en-US" dirty="0" err="1" smtClean="0"/>
              <a:t>Casillas</a:t>
            </a:r>
            <a:r>
              <a:rPr lang="en-US" dirty="0" smtClean="0"/>
              <a:t>, Herrera, Barlow </a:t>
            </a:r>
          </a:p>
          <a:p>
            <a:pPr marL="633222" indent="-514350">
              <a:buFont typeface="+mj-lt"/>
              <a:buAutoNum type="arabicPeriod"/>
            </a:pPr>
            <a:endParaRPr lang="en-US" dirty="0" smtClean="0"/>
          </a:p>
          <a:p>
            <a:pPr marL="633222" indent="-514350">
              <a:buFont typeface="+mj-lt"/>
              <a:buAutoNum type="arabicPeriod"/>
            </a:pPr>
            <a:r>
              <a:rPr lang="en-US" dirty="0" smtClean="0"/>
              <a:t>Ruiz, </a:t>
            </a:r>
            <a:r>
              <a:rPr lang="en-US" dirty="0" err="1" smtClean="0"/>
              <a:t>Magallanes</a:t>
            </a:r>
            <a:r>
              <a:rPr lang="en-US" dirty="0" smtClean="0"/>
              <a:t>, Matlock, Hunter </a:t>
            </a:r>
          </a:p>
          <a:p>
            <a:pPr marL="633222" indent="-514350">
              <a:buFont typeface="+mj-lt"/>
              <a:buAutoNum type="arabicPeriod"/>
            </a:pPr>
            <a:endParaRPr lang="en-US" dirty="0" smtClean="0"/>
          </a:p>
          <a:p>
            <a:pPr marL="633222" indent="-514350">
              <a:buFont typeface="+mj-lt"/>
              <a:buAutoNum type="arabicPeriod"/>
            </a:pPr>
            <a:r>
              <a:rPr lang="en-US" dirty="0" smtClean="0"/>
              <a:t>Gray, Lopez, Morgan, </a:t>
            </a:r>
            <a:r>
              <a:rPr lang="en-US" dirty="0" err="1" smtClean="0"/>
              <a:t>Bahena</a:t>
            </a:r>
            <a:r>
              <a:rPr lang="en-US" dirty="0" smtClean="0"/>
              <a:t> </a:t>
            </a:r>
          </a:p>
          <a:p>
            <a:pPr marL="633222" indent="-514350">
              <a:buFont typeface="+mj-lt"/>
              <a:buAutoNum type="arabicPeriod"/>
            </a:pPr>
            <a:endParaRPr lang="en-US" dirty="0" smtClean="0"/>
          </a:p>
          <a:p>
            <a:pPr marL="633222" indent="-514350">
              <a:buFont typeface="+mj-lt"/>
              <a:buAutoNum type="arabicPeriod"/>
            </a:pPr>
            <a:r>
              <a:rPr lang="en-US" dirty="0" err="1" smtClean="0"/>
              <a:t>McLelland</a:t>
            </a:r>
            <a:r>
              <a:rPr lang="en-US" dirty="0" smtClean="0"/>
              <a:t>, Glover, </a:t>
            </a:r>
            <a:r>
              <a:rPr lang="en-US" dirty="0" err="1" smtClean="0"/>
              <a:t>Loeza</a:t>
            </a:r>
            <a:r>
              <a:rPr lang="en-US" dirty="0" smtClean="0"/>
              <a:t>, Vineyard </a:t>
            </a:r>
          </a:p>
          <a:p>
            <a:pPr marL="633222" indent="-514350">
              <a:buFont typeface="+mj-lt"/>
              <a:buAutoNum type="arabicPeriod"/>
            </a:pPr>
            <a:endParaRPr lang="en-US" dirty="0" smtClean="0"/>
          </a:p>
          <a:p>
            <a:pPr marL="633222" indent="-514350">
              <a:buFont typeface="+mj-lt"/>
              <a:buAutoNum type="arabicPeriod"/>
            </a:pPr>
            <a:r>
              <a:rPr lang="en-US" dirty="0" smtClean="0"/>
              <a:t>Reid, </a:t>
            </a:r>
            <a:r>
              <a:rPr lang="en-US" dirty="0" err="1" smtClean="0"/>
              <a:t>Woosley</a:t>
            </a:r>
            <a:r>
              <a:rPr lang="en-US" dirty="0" smtClean="0"/>
              <a:t>, Parker, Henderson </a:t>
            </a:r>
          </a:p>
          <a:p>
            <a:pPr marL="633222" indent="-514350">
              <a:buFont typeface="+mj-lt"/>
              <a:buAutoNum type="arabicPeriod"/>
            </a:pPr>
            <a:endParaRPr lang="en-US" dirty="0" smtClean="0"/>
          </a:p>
          <a:p>
            <a:pPr marL="633222" indent="-514350">
              <a:buFont typeface="+mj-lt"/>
              <a:buAutoNum type="arabicPeriod"/>
            </a:pPr>
            <a:r>
              <a:rPr lang="en-US" dirty="0" err="1" smtClean="0"/>
              <a:t>Jauregui</a:t>
            </a:r>
            <a:r>
              <a:rPr lang="en-US" dirty="0" smtClean="0"/>
              <a:t>, Conner, Griffins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4000"/>
                            </p:stCondLst>
                            <p:childTnLst>
                              <p:par>
                                <p:cTn id="17" presetID="24" presetClass="entr" presetSubtype="0" fill="hold" grpId="0"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par>
                          <p:cTn id="20" fill="hold">
                            <p:stCondLst>
                              <p:cond delay="6000"/>
                            </p:stCondLst>
                            <p:childTnLst>
                              <p:par>
                                <p:cTn id="21" presetID="24" presetClass="entr" presetSubtype="0" fill="hold" grpId="0" nodeType="afterEffect">
                                  <p:stCondLst>
                                    <p:cond delay="200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childTnLst>
                          </p:cTn>
                        </p:par>
                        <p:par>
                          <p:cTn id="24" fill="hold">
                            <p:stCondLst>
                              <p:cond delay="8000"/>
                            </p:stCondLst>
                            <p:childTnLst>
                              <p:par>
                                <p:cTn id="25" presetID="24" presetClass="entr" presetSubtype="0" fill="hold" grpId="0" nodeType="afterEffect">
                                  <p:stCondLst>
                                    <p:cond delay="200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par>
                          <p:cTn id="28" fill="hold">
                            <p:stCondLst>
                              <p:cond delay="10000"/>
                            </p:stCondLst>
                            <p:childTnLst>
                              <p:par>
                                <p:cTn id="29" presetID="24" presetClass="entr" presetSubtype="0" fill="hold" grpId="0" nodeType="afterEffect">
                                  <p:stCondLst>
                                    <p:cond delay="2000"/>
                                  </p:stCondLst>
                                  <p:childTnLst>
                                    <p:set>
                                      <p:cBhvr>
                                        <p:cTn id="30" dur="1" fill="hold">
                                          <p:stCondLst>
                                            <p:cond delay="0"/>
                                          </p:stCondLst>
                                        </p:cTn>
                                        <p:tgtEl>
                                          <p:spTgt spid="3">
                                            <p:txEl>
                                              <p:pRg st="10" end="10"/>
                                            </p:txEl>
                                          </p:spTgt>
                                        </p:tgtEl>
                                        <p:attrNameLst>
                                          <p:attrName>style.visibility</p:attrName>
                                        </p:attrNameLst>
                                      </p:cBhvr>
                                      <p:to>
                                        <p:strVal val="visible"/>
                                      </p:to>
                                    </p:set>
                                    <p:anim to="" calcmode="lin" valueType="num">
                                      <p:cBhvr>
                                        <p:cTn id="31" dur="1" fill="hold"/>
                                        <p:tgtEl>
                                          <p:spTgt spid="3">
                                            <p:txEl>
                                              <p:pRg st="10" end="10"/>
                                            </p:txEl>
                                          </p:spTgt>
                                        </p:tgtEl>
                                        <p:attrNameLst>
                                          <p:attrName/>
                                        </p:attrNameLst>
                                      </p:cBhvr>
                                    </p:anim>
                                  </p:childTnLst>
                                </p:cTn>
                              </p:par>
                            </p:childTnLst>
                          </p:cTn>
                        </p:par>
                        <p:par>
                          <p:cTn id="32" fill="hold">
                            <p:stCondLst>
                              <p:cond delay="12000"/>
                            </p:stCondLst>
                            <p:childTnLst>
                              <p:par>
                                <p:cTn id="33" presetID="24" presetClass="entr" presetSubtype="0" fill="hold" grpId="0" nodeType="afterEffect">
                                  <p:stCondLst>
                                    <p:cond delay="2000"/>
                                  </p:stCondLst>
                                  <p:childTnLst>
                                    <p:set>
                                      <p:cBhvr>
                                        <p:cTn id="34" dur="1" fill="hold">
                                          <p:stCondLst>
                                            <p:cond delay="0"/>
                                          </p:stCondLst>
                                        </p:cTn>
                                        <p:tgtEl>
                                          <p:spTgt spid="3">
                                            <p:txEl>
                                              <p:pRg st="12" end="12"/>
                                            </p:txEl>
                                          </p:spTgt>
                                        </p:tgtEl>
                                        <p:attrNameLst>
                                          <p:attrName>style.visibility</p:attrName>
                                        </p:attrNameLst>
                                      </p:cBhvr>
                                      <p:to>
                                        <p:strVal val="visible"/>
                                      </p:to>
                                    </p:set>
                                    <p:anim to="" calcmode="lin" valueType="num">
                                      <p:cBhvr>
                                        <p:cTn id="35"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838200"/>
          </a:xfrm>
          <a:noFill/>
        </p:spPr>
        <p:txBody>
          <a:bodyPr>
            <a:noAutofit/>
          </a:bodyPr>
          <a:lstStyle/>
          <a:p>
            <a:r>
              <a:rPr lang="en-US" dirty="0" smtClean="0"/>
              <a:t>Small Groups – 8/9 Red</a:t>
            </a:r>
            <a:endParaRPr lang="en-US" dirty="0"/>
          </a:p>
        </p:txBody>
      </p:sp>
      <p:sp>
        <p:nvSpPr>
          <p:cNvPr id="3" name="Content Placeholder 2"/>
          <p:cNvSpPr>
            <a:spLocks noGrp="1"/>
          </p:cNvSpPr>
          <p:nvPr>
            <p:ph idx="1"/>
          </p:nvPr>
        </p:nvSpPr>
        <p:spPr>
          <a:xfrm>
            <a:off x="448965" y="1676400"/>
            <a:ext cx="8229600" cy="4724399"/>
          </a:xfrm>
        </p:spPr>
        <p:txBody>
          <a:bodyPr>
            <a:normAutofit fontScale="85000" lnSpcReduction="20000"/>
          </a:bodyPr>
          <a:lstStyle/>
          <a:p>
            <a:pPr marL="633222" indent="-514350">
              <a:buFont typeface="+mj-lt"/>
              <a:buAutoNum type="arabicPeriod"/>
            </a:pPr>
            <a:r>
              <a:rPr lang="en-US" dirty="0" smtClean="0"/>
              <a:t>Rudman, Martinez-Lira, Adcock, </a:t>
            </a:r>
            <a:r>
              <a:rPr lang="en-US" dirty="0" err="1" smtClean="0"/>
              <a:t>Siniscalchi</a:t>
            </a:r>
            <a:r>
              <a:rPr lang="en-US" dirty="0" smtClean="0"/>
              <a:t>, Torres </a:t>
            </a:r>
          </a:p>
          <a:p>
            <a:pPr marL="633222" indent="-514350">
              <a:buFont typeface="+mj-lt"/>
              <a:buAutoNum type="arabicPeriod"/>
            </a:pPr>
            <a:endParaRPr lang="en-US" dirty="0" smtClean="0"/>
          </a:p>
          <a:p>
            <a:pPr marL="633222" indent="-514350">
              <a:buFont typeface="+mj-lt"/>
              <a:buAutoNum type="arabicPeriod"/>
            </a:pPr>
            <a:r>
              <a:rPr lang="en-US" dirty="0" smtClean="0"/>
              <a:t>Salgado, Denson, </a:t>
            </a:r>
            <a:r>
              <a:rPr lang="en-US" dirty="0" err="1" smtClean="0"/>
              <a:t>Dumbauld</a:t>
            </a:r>
            <a:r>
              <a:rPr lang="en-US" dirty="0" smtClean="0"/>
              <a:t>, Kowalski, </a:t>
            </a:r>
            <a:r>
              <a:rPr lang="en-US" dirty="0" err="1" smtClean="0"/>
              <a:t>Kost</a:t>
            </a:r>
            <a:r>
              <a:rPr lang="en-US" dirty="0" smtClean="0"/>
              <a:t> </a:t>
            </a:r>
          </a:p>
          <a:p>
            <a:pPr marL="633222" indent="-514350">
              <a:buFont typeface="+mj-lt"/>
              <a:buAutoNum type="arabicPeriod"/>
            </a:pPr>
            <a:endParaRPr lang="en-US" dirty="0" smtClean="0"/>
          </a:p>
          <a:p>
            <a:pPr marL="633222" indent="-514350">
              <a:buFont typeface="+mj-lt"/>
              <a:buAutoNum type="arabicPeriod"/>
            </a:pPr>
            <a:r>
              <a:rPr lang="en-US" dirty="0" smtClean="0"/>
              <a:t>Williams, </a:t>
            </a:r>
            <a:r>
              <a:rPr lang="en-US" dirty="0" err="1" smtClean="0"/>
              <a:t>Burek</a:t>
            </a:r>
            <a:r>
              <a:rPr lang="en-US" dirty="0" smtClean="0"/>
              <a:t>, </a:t>
            </a:r>
            <a:r>
              <a:rPr lang="en-US" dirty="0" err="1" smtClean="0"/>
              <a:t>Sem</a:t>
            </a:r>
            <a:r>
              <a:rPr lang="en-US" dirty="0" smtClean="0"/>
              <a:t>, </a:t>
            </a:r>
            <a:r>
              <a:rPr lang="en-US" dirty="0" err="1" smtClean="0"/>
              <a:t>Deubelbeiss</a:t>
            </a:r>
            <a:r>
              <a:rPr lang="en-US" dirty="0" smtClean="0"/>
              <a:t> </a:t>
            </a:r>
          </a:p>
          <a:p>
            <a:pPr marL="633222" indent="-514350">
              <a:buFont typeface="+mj-lt"/>
              <a:buAutoNum type="arabicPeriod"/>
            </a:pPr>
            <a:endParaRPr lang="en-US" dirty="0" smtClean="0"/>
          </a:p>
          <a:p>
            <a:pPr marL="633222" indent="-514350">
              <a:buFont typeface="+mj-lt"/>
              <a:buAutoNum type="arabicPeriod"/>
            </a:pPr>
            <a:r>
              <a:rPr lang="en-US" dirty="0" err="1" smtClean="0"/>
              <a:t>Demenis</a:t>
            </a:r>
            <a:r>
              <a:rPr lang="en-US" dirty="0" smtClean="0"/>
              <a:t>, Espinoza, Squires, Pierre </a:t>
            </a:r>
          </a:p>
          <a:p>
            <a:pPr marL="633222" indent="-514350">
              <a:buFont typeface="+mj-lt"/>
              <a:buAutoNum type="arabicPeriod"/>
            </a:pPr>
            <a:endParaRPr lang="en-US" dirty="0" smtClean="0"/>
          </a:p>
          <a:p>
            <a:pPr marL="633222" indent="-514350">
              <a:buFont typeface="+mj-lt"/>
              <a:buAutoNum type="arabicPeriod"/>
            </a:pPr>
            <a:r>
              <a:rPr lang="en-US" dirty="0" err="1" smtClean="0"/>
              <a:t>Paradela</a:t>
            </a:r>
            <a:r>
              <a:rPr lang="en-US" dirty="0" smtClean="0"/>
              <a:t>, Gomez, </a:t>
            </a:r>
            <a:r>
              <a:rPr lang="en-US" dirty="0" err="1" smtClean="0"/>
              <a:t>LiCausi</a:t>
            </a:r>
            <a:r>
              <a:rPr lang="en-US" dirty="0" smtClean="0"/>
              <a:t>, Garcia </a:t>
            </a:r>
          </a:p>
          <a:p>
            <a:pPr marL="633222" indent="-514350">
              <a:buFont typeface="+mj-lt"/>
              <a:buAutoNum type="arabicPeriod"/>
            </a:pPr>
            <a:endParaRPr lang="en-US" dirty="0" smtClean="0"/>
          </a:p>
          <a:p>
            <a:pPr marL="633222" indent="-514350">
              <a:buFont typeface="+mj-lt"/>
              <a:buAutoNum type="arabicPeriod"/>
            </a:pPr>
            <a:r>
              <a:rPr lang="en-US" dirty="0" smtClean="0"/>
              <a:t>Cronin, </a:t>
            </a:r>
            <a:r>
              <a:rPr lang="en-US" dirty="0" err="1" smtClean="0"/>
              <a:t>Fakhreddine</a:t>
            </a:r>
            <a:r>
              <a:rPr lang="en-US" dirty="0" smtClean="0"/>
              <a:t>, </a:t>
            </a:r>
            <a:r>
              <a:rPr lang="en-US" dirty="0" err="1" smtClean="0"/>
              <a:t>Bocatcat</a:t>
            </a:r>
            <a:r>
              <a:rPr lang="en-US" dirty="0" smtClean="0"/>
              <a:t>, </a:t>
            </a:r>
            <a:r>
              <a:rPr lang="en-US" dirty="0" err="1" smtClean="0"/>
              <a:t>Pianowski</a:t>
            </a:r>
            <a:r>
              <a:rPr lang="en-US" dirty="0" smtClean="0"/>
              <a:t> </a:t>
            </a:r>
          </a:p>
          <a:p>
            <a:pPr marL="633222" indent="-514350">
              <a:buFont typeface="+mj-lt"/>
              <a:buAutoNum type="arabicPeriod"/>
            </a:pPr>
            <a:endParaRPr lang="en-US" dirty="0" smtClean="0"/>
          </a:p>
          <a:p>
            <a:pPr marL="633222" indent="-514350">
              <a:buFont typeface="+mj-lt"/>
              <a:buAutoNum type="arabicPeriod"/>
            </a:pPr>
            <a:r>
              <a:rPr lang="en-US" dirty="0" err="1" smtClean="0"/>
              <a:t>Mensik</a:t>
            </a:r>
            <a:r>
              <a:rPr lang="en-US" dirty="0" smtClean="0"/>
              <a:t>, Crawford, </a:t>
            </a:r>
            <a:r>
              <a:rPr lang="en-US" dirty="0" err="1" smtClean="0"/>
              <a:t>Matusak</a:t>
            </a:r>
            <a:r>
              <a:rPr lang="en-US" dirty="0" smtClean="0"/>
              <a:t>, Spencer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4000"/>
                            </p:stCondLst>
                            <p:childTnLst>
                              <p:par>
                                <p:cTn id="17" presetID="24" presetClass="entr" presetSubtype="0" fill="hold" grpId="0"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par>
                          <p:cTn id="20" fill="hold">
                            <p:stCondLst>
                              <p:cond delay="6000"/>
                            </p:stCondLst>
                            <p:childTnLst>
                              <p:par>
                                <p:cTn id="21" presetID="24" presetClass="entr" presetSubtype="0" fill="hold" grpId="0" nodeType="afterEffect">
                                  <p:stCondLst>
                                    <p:cond delay="2000"/>
                                  </p:stCondLst>
                                  <p:childTnLst>
                                    <p:set>
                                      <p:cBhvr>
                                        <p:cTn id="22" dur="1" fill="hold">
                                          <p:stCondLst>
                                            <p:cond delay="0"/>
                                          </p:stCondLst>
                                        </p:cTn>
                                        <p:tgtEl>
                                          <p:spTgt spid="3">
                                            <p:txEl>
                                              <p:pRg st="6" end="6"/>
                                            </p:txEl>
                                          </p:spTgt>
                                        </p:tgtEl>
                                        <p:attrNameLst>
                                          <p:attrName>style.visibility</p:attrName>
                                        </p:attrNameLst>
                                      </p:cBhvr>
                                      <p:to>
                                        <p:strVal val="visible"/>
                                      </p:to>
                                    </p:set>
                                    <p:anim to="" calcmode="lin" valueType="num">
                                      <p:cBhvr>
                                        <p:cTn id="23" dur="1" fill="hold"/>
                                        <p:tgtEl>
                                          <p:spTgt spid="3">
                                            <p:txEl>
                                              <p:pRg st="6" end="6"/>
                                            </p:txEl>
                                          </p:spTgt>
                                        </p:tgtEl>
                                        <p:attrNameLst>
                                          <p:attrName/>
                                        </p:attrNameLst>
                                      </p:cBhvr>
                                    </p:anim>
                                  </p:childTnLst>
                                </p:cTn>
                              </p:par>
                            </p:childTnLst>
                          </p:cTn>
                        </p:par>
                        <p:par>
                          <p:cTn id="24" fill="hold">
                            <p:stCondLst>
                              <p:cond delay="8000"/>
                            </p:stCondLst>
                            <p:childTnLst>
                              <p:par>
                                <p:cTn id="25" presetID="24" presetClass="entr" presetSubtype="0" fill="hold" grpId="0" nodeType="afterEffect">
                                  <p:stCondLst>
                                    <p:cond delay="200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par>
                          <p:cTn id="28" fill="hold">
                            <p:stCondLst>
                              <p:cond delay="10000"/>
                            </p:stCondLst>
                            <p:childTnLst>
                              <p:par>
                                <p:cTn id="29" presetID="24" presetClass="entr" presetSubtype="0" fill="hold" grpId="0" nodeType="afterEffect">
                                  <p:stCondLst>
                                    <p:cond delay="2000"/>
                                  </p:stCondLst>
                                  <p:childTnLst>
                                    <p:set>
                                      <p:cBhvr>
                                        <p:cTn id="30" dur="1" fill="hold">
                                          <p:stCondLst>
                                            <p:cond delay="0"/>
                                          </p:stCondLst>
                                        </p:cTn>
                                        <p:tgtEl>
                                          <p:spTgt spid="3">
                                            <p:txEl>
                                              <p:pRg st="10" end="10"/>
                                            </p:txEl>
                                          </p:spTgt>
                                        </p:tgtEl>
                                        <p:attrNameLst>
                                          <p:attrName>style.visibility</p:attrName>
                                        </p:attrNameLst>
                                      </p:cBhvr>
                                      <p:to>
                                        <p:strVal val="visible"/>
                                      </p:to>
                                    </p:set>
                                    <p:anim to="" calcmode="lin" valueType="num">
                                      <p:cBhvr>
                                        <p:cTn id="31" dur="1" fill="hold"/>
                                        <p:tgtEl>
                                          <p:spTgt spid="3">
                                            <p:txEl>
                                              <p:pRg st="10" end="10"/>
                                            </p:txEl>
                                          </p:spTgt>
                                        </p:tgtEl>
                                        <p:attrNameLst>
                                          <p:attrName/>
                                        </p:attrNameLst>
                                      </p:cBhvr>
                                    </p:anim>
                                  </p:childTnLst>
                                </p:cTn>
                              </p:par>
                            </p:childTnLst>
                          </p:cTn>
                        </p:par>
                        <p:par>
                          <p:cTn id="32" fill="hold">
                            <p:stCondLst>
                              <p:cond delay="12000"/>
                            </p:stCondLst>
                            <p:childTnLst>
                              <p:par>
                                <p:cTn id="33" presetID="24" presetClass="entr" presetSubtype="0" fill="hold" grpId="0" nodeType="afterEffect">
                                  <p:stCondLst>
                                    <p:cond delay="2000"/>
                                  </p:stCondLst>
                                  <p:childTnLst>
                                    <p:set>
                                      <p:cBhvr>
                                        <p:cTn id="34" dur="1" fill="hold">
                                          <p:stCondLst>
                                            <p:cond delay="0"/>
                                          </p:stCondLst>
                                        </p:cTn>
                                        <p:tgtEl>
                                          <p:spTgt spid="3">
                                            <p:txEl>
                                              <p:pRg st="12" end="12"/>
                                            </p:txEl>
                                          </p:spTgt>
                                        </p:tgtEl>
                                        <p:attrNameLst>
                                          <p:attrName>style.visibility</p:attrName>
                                        </p:attrNameLst>
                                      </p:cBhvr>
                                      <p:to>
                                        <p:strVal val="visible"/>
                                      </p:to>
                                    </p:set>
                                    <p:anim to="" calcmode="lin" valueType="num">
                                      <p:cBhvr>
                                        <p:cTn id="35"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smtClean="0"/>
              <a:t>Don’t Do That!	</a:t>
            </a:r>
            <a:r>
              <a:rPr lang="en-US" sz="6000" dirty="0" smtClean="0"/>
              <a:t/>
            </a:r>
            <a:br>
              <a:rPr lang="en-US" sz="6000" dirty="0" smtClean="0"/>
            </a:br>
            <a:r>
              <a:rPr lang="en-US" sz="3600" dirty="0" smtClean="0"/>
              <a:t>Things to Avoid In Academic Writing</a:t>
            </a:r>
            <a:endParaRPr lang="en-US" sz="3600" dirty="0"/>
          </a:p>
        </p:txBody>
      </p:sp>
      <p:sp>
        <p:nvSpPr>
          <p:cNvPr id="3" name="Subtitle 2"/>
          <p:cNvSpPr>
            <a:spLocks noGrp="1"/>
          </p:cNvSpPr>
          <p:nvPr>
            <p:ph type="subTitle" idx="1"/>
          </p:nvPr>
        </p:nvSpPr>
        <p:spPr/>
        <p:txBody>
          <a:bodyPr>
            <a:normAutofit/>
          </a:bodyPr>
          <a:lstStyle/>
          <a:p>
            <a:r>
              <a:rPr lang="en-US" sz="2400" dirty="0" smtClean="0"/>
              <a:t>Writing Notes</a:t>
            </a:r>
            <a:endParaRPr lang="en-US" sz="2400" dirty="0"/>
          </a:p>
        </p:txBody>
      </p:sp>
    </p:spTree>
    <p:extLst>
      <p:ext uri="{BB962C8B-B14F-4D97-AF65-F5344CB8AC3E}">
        <p14:creationId xmlns:p14="http://schemas.microsoft.com/office/powerpoint/2010/main" xmlns="" val="35632683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Setup</a:t>
            </a:r>
            <a:endParaRPr lang="en-US" dirty="0"/>
          </a:p>
        </p:txBody>
      </p:sp>
      <p:sp>
        <p:nvSpPr>
          <p:cNvPr id="3" name="Content Placeholder 2"/>
          <p:cNvSpPr>
            <a:spLocks noGrp="1"/>
          </p:cNvSpPr>
          <p:nvPr>
            <p:ph idx="1"/>
          </p:nvPr>
        </p:nvSpPr>
        <p:spPr>
          <a:xfrm>
            <a:off x="342902" y="1654628"/>
            <a:ext cx="8490857" cy="4898572"/>
          </a:xfrm>
        </p:spPr>
        <p:txBody>
          <a:bodyPr>
            <a:normAutofit fontScale="92500"/>
          </a:bodyPr>
          <a:lstStyle/>
          <a:p>
            <a:r>
              <a:rPr lang="en-US" sz="4000" dirty="0" smtClean="0"/>
              <a:t>It is important that you setup any writing assignment in </a:t>
            </a:r>
            <a:r>
              <a:rPr lang="en-US" sz="4000" b="1" dirty="0" smtClean="0"/>
              <a:t>Google Classroom</a:t>
            </a:r>
            <a:r>
              <a:rPr lang="en-US" sz="4000" dirty="0" smtClean="0"/>
              <a:t>.</a:t>
            </a:r>
          </a:p>
          <a:p>
            <a:pPr lvl="1"/>
            <a:r>
              <a:rPr lang="en-US" sz="3600" dirty="0" smtClean="0"/>
              <a:t>Click on the assignment.</a:t>
            </a:r>
          </a:p>
          <a:p>
            <a:pPr lvl="2"/>
            <a:r>
              <a:rPr lang="en-US" sz="3200" dirty="0" smtClean="0"/>
              <a:t>Scroll down and click </a:t>
            </a:r>
            <a:r>
              <a:rPr lang="en-US" sz="3200" b="1" dirty="0" smtClean="0"/>
              <a:t>“Create,” </a:t>
            </a:r>
            <a:r>
              <a:rPr lang="en-US" sz="3200" dirty="0" smtClean="0"/>
              <a:t>then </a:t>
            </a:r>
            <a:r>
              <a:rPr lang="en-US" sz="3200" b="1" dirty="0" smtClean="0"/>
              <a:t>“Docs”</a:t>
            </a:r>
          </a:p>
          <a:p>
            <a:pPr lvl="3"/>
            <a:r>
              <a:rPr lang="en-US" sz="2800" dirty="0" smtClean="0"/>
              <a:t>This will create a document that has your name and the assignment name.</a:t>
            </a:r>
          </a:p>
          <a:p>
            <a:pPr lvl="4"/>
            <a:r>
              <a:rPr lang="en-US" sz="2800" dirty="0" smtClean="0"/>
              <a:t>This will also make it so that  your work is saved in a place where I can access it – </a:t>
            </a:r>
            <a:r>
              <a:rPr lang="en-US" sz="2800" b="1" dirty="0" smtClean="0"/>
              <a:t>DO NOT SHARE WITH ME.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Setup</a:t>
            </a:r>
            <a:endParaRPr lang="en-US" dirty="0"/>
          </a:p>
        </p:txBody>
      </p:sp>
      <p:sp>
        <p:nvSpPr>
          <p:cNvPr id="3" name="Content Placeholder 2"/>
          <p:cNvSpPr>
            <a:spLocks noGrp="1"/>
          </p:cNvSpPr>
          <p:nvPr>
            <p:ph idx="1"/>
          </p:nvPr>
        </p:nvSpPr>
        <p:spPr>
          <a:xfrm>
            <a:off x="277587" y="1589314"/>
            <a:ext cx="8613322" cy="5040086"/>
          </a:xfrm>
        </p:spPr>
        <p:txBody>
          <a:bodyPr>
            <a:normAutofit lnSpcReduction="10000"/>
          </a:bodyPr>
          <a:lstStyle/>
          <a:p>
            <a:r>
              <a:rPr lang="en-US" sz="4000" dirty="0" smtClean="0"/>
              <a:t>Now that you have your Doc, it’s time to format it.</a:t>
            </a:r>
          </a:p>
          <a:p>
            <a:pPr lvl="1"/>
            <a:r>
              <a:rPr lang="en-US" sz="3200" dirty="0" smtClean="0"/>
              <a:t>Set it so that it is Double Spaced.</a:t>
            </a:r>
          </a:p>
          <a:p>
            <a:pPr lvl="2"/>
            <a:r>
              <a:rPr lang="en-US" sz="2800" dirty="0" smtClean="0"/>
              <a:t>Click the Up/Down Arrow with Three Lines</a:t>
            </a:r>
          </a:p>
          <a:p>
            <a:pPr lvl="3"/>
            <a:r>
              <a:rPr lang="en-US" sz="2400" dirty="0" smtClean="0"/>
              <a:t>Then click “Double”</a:t>
            </a:r>
          </a:p>
          <a:p>
            <a:pPr lvl="4"/>
            <a:r>
              <a:rPr lang="en-US" sz="2400" dirty="0" smtClean="0"/>
              <a:t>Your essay will automatically be double spaced.</a:t>
            </a:r>
          </a:p>
          <a:p>
            <a:pPr lvl="1"/>
            <a:r>
              <a:rPr lang="en-US" dirty="0" smtClean="0"/>
              <a:t>Font should be set to </a:t>
            </a:r>
            <a:r>
              <a:rPr lang="en-US" b="1" dirty="0" smtClean="0"/>
              <a:t>Times New Roman</a:t>
            </a:r>
            <a:r>
              <a:rPr lang="en-US" dirty="0" smtClean="0"/>
              <a:t>, </a:t>
            </a:r>
            <a:r>
              <a:rPr lang="en-US" b="1" dirty="0" smtClean="0"/>
              <a:t>12pt.</a:t>
            </a:r>
          </a:p>
          <a:p>
            <a:pPr lvl="2"/>
            <a:r>
              <a:rPr lang="en-US" sz="2800" dirty="0" smtClean="0"/>
              <a:t>This is the standard.</a:t>
            </a:r>
          </a:p>
          <a:p>
            <a:pPr lvl="3"/>
            <a:r>
              <a:rPr lang="en-US" sz="2400" dirty="0" smtClean="0"/>
              <a:t>You may do your drafting in a different font, but final submissions </a:t>
            </a:r>
            <a:r>
              <a:rPr lang="en-US" sz="2400" b="1" u="sng" dirty="0" smtClean="0"/>
              <a:t>must</a:t>
            </a:r>
            <a:r>
              <a:rPr lang="en-US" sz="2400" dirty="0" smtClean="0"/>
              <a:t> be in Times New Roman, 12pt. Font.</a:t>
            </a:r>
            <a:endParaRPr lang="en-US" sz="2400" b="1" u="sng" dirty="0"/>
          </a:p>
        </p:txBody>
      </p:sp>
      <p:pic>
        <p:nvPicPr>
          <p:cNvPr id="1026" name="Picture 2" descr="C:\Users\dhopkins\Desktop\Capture.JPG"/>
          <p:cNvPicPr>
            <a:picLocks noChangeAspect="1" noChangeArrowheads="1"/>
          </p:cNvPicPr>
          <p:nvPr/>
        </p:nvPicPr>
        <p:blipFill>
          <a:blip r:embed="rId2" cstate="print"/>
          <a:srcRect/>
          <a:stretch>
            <a:fillRect/>
          </a:stretch>
        </p:blipFill>
        <p:spPr bwMode="auto">
          <a:xfrm>
            <a:off x="7696200" y="3276600"/>
            <a:ext cx="473552" cy="6765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par>
                          <p:cTn id="18" fill="hold">
                            <p:stCondLst>
                              <p:cond delay="0"/>
                            </p:stCondLst>
                            <p:childTnLst>
                              <p:par>
                                <p:cTn id="19" presetID="24" presetClass="entr" presetSubtype="0" fill="hold" nodeType="afterEffect">
                                  <p:stCondLst>
                                    <p:cond delay="0"/>
                                  </p:stCondLst>
                                  <p:childTnLst>
                                    <p:set>
                                      <p:cBhvr>
                                        <p:cTn id="20" dur="1" fill="hold">
                                          <p:stCondLst>
                                            <p:cond delay="0"/>
                                          </p:stCondLst>
                                        </p:cTn>
                                        <p:tgtEl>
                                          <p:spTgt spid="1026"/>
                                        </p:tgtEl>
                                        <p:attrNameLst>
                                          <p:attrName>style.visibility</p:attrName>
                                        </p:attrNameLst>
                                      </p:cBhvr>
                                      <p:to>
                                        <p:strVal val="visible"/>
                                      </p:to>
                                    </p:set>
                                    <p:anim to="" calcmode="lin" valueType="num">
                                      <p:cBhvr>
                                        <p:cTn id="21" dur="1" fill="hold"/>
                                        <p:tgtEl>
                                          <p:spTgt spid="1026"/>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to="" calcmode="lin" valueType="num">
                                      <p:cBhvr>
                                        <p:cTn id="26" dur="1" fill="hold"/>
                                        <p:tgtEl>
                                          <p:spTgt spid="3">
                                            <p:txEl>
                                              <p:pRg st="3" end="3"/>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to="" calcmode="lin" valueType="num">
                                      <p:cBhvr>
                                        <p:cTn id="31" dur="1" fill="hold"/>
                                        <p:tgtEl>
                                          <p:spTgt spid="3">
                                            <p:txEl>
                                              <p:pRg st="4" end="4"/>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to="" calcmode="lin" valueType="num">
                                      <p:cBhvr>
                                        <p:cTn id="36" dur="1" fill="hold"/>
                                        <p:tgtEl>
                                          <p:spTgt spid="3">
                                            <p:txEl>
                                              <p:pRg st="5" end="5"/>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to="" calcmode="lin" valueType="num">
                                      <p:cBhvr>
                                        <p:cTn id="41" dur="1" fill="hold"/>
                                        <p:tgtEl>
                                          <p:spTgt spid="3">
                                            <p:txEl>
                                              <p:pRg st="6" end="6"/>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to="" calcmode="lin" valueType="num">
                                      <p:cBhvr>
                                        <p:cTn id="46"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Setup</a:t>
            </a:r>
            <a:endParaRPr lang="en-US" dirty="0"/>
          </a:p>
        </p:txBody>
      </p:sp>
      <p:sp>
        <p:nvSpPr>
          <p:cNvPr id="3" name="Content Placeholder 2"/>
          <p:cNvSpPr>
            <a:spLocks noGrp="1"/>
          </p:cNvSpPr>
          <p:nvPr>
            <p:ph idx="1"/>
          </p:nvPr>
        </p:nvSpPr>
        <p:spPr>
          <a:xfrm>
            <a:off x="285752" y="1774370"/>
            <a:ext cx="8548007" cy="4855029"/>
          </a:xfrm>
        </p:spPr>
        <p:txBody>
          <a:bodyPr>
            <a:normAutofit fontScale="92500"/>
          </a:bodyPr>
          <a:lstStyle/>
          <a:p>
            <a:r>
              <a:rPr lang="en-US" sz="3600" dirty="0" smtClean="0"/>
              <a:t>Names &amp; Titles</a:t>
            </a:r>
          </a:p>
          <a:p>
            <a:pPr lvl="1"/>
            <a:r>
              <a:rPr lang="en-US" sz="3200" dirty="0" smtClean="0"/>
              <a:t>Until further notice, </a:t>
            </a:r>
            <a:r>
              <a:rPr lang="en-US" sz="3200" b="1" u="sng" dirty="0" smtClean="0"/>
              <a:t>do not </a:t>
            </a:r>
            <a:r>
              <a:rPr lang="en-US" sz="3200" dirty="0" smtClean="0"/>
              <a:t>put a header or title on your document.</a:t>
            </a:r>
          </a:p>
          <a:p>
            <a:pPr lvl="2"/>
            <a:r>
              <a:rPr lang="en-US" sz="3200" dirty="0" smtClean="0"/>
              <a:t>If you set it up correctly in classroom, your name and assignment title are already created.</a:t>
            </a:r>
          </a:p>
          <a:p>
            <a:endParaRPr lang="en-US" sz="300" dirty="0" smtClean="0"/>
          </a:p>
          <a:p>
            <a:r>
              <a:rPr lang="en-US" sz="3600" dirty="0" smtClean="0"/>
              <a:t>Indentation</a:t>
            </a:r>
          </a:p>
          <a:p>
            <a:pPr lvl="1"/>
            <a:r>
              <a:rPr lang="en-US" sz="3200" dirty="0" smtClean="0"/>
              <a:t>Paragraphs must be indented ½” </a:t>
            </a:r>
          </a:p>
          <a:p>
            <a:pPr lvl="2"/>
            <a:r>
              <a:rPr lang="en-US" sz="2800" dirty="0" smtClean="0"/>
              <a:t>This is very easy to do – </a:t>
            </a:r>
            <a:r>
              <a:rPr lang="en-US" sz="2800" b="1" dirty="0" smtClean="0"/>
              <a:t>Before you start your first paragraph press the “</a:t>
            </a:r>
            <a:r>
              <a:rPr lang="en-US" sz="2800" b="1" u="sng" dirty="0" smtClean="0"/>
              <a:t>Tab</a:t>
            </a:r>
            <a:r>
              <a:rPr lang="en-US" sz="2800" b="1" dirty="0" smtClean="0"/>
              <a:t>” key once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Don’ts </a:t>
            </a:r>
            <a:endParaRPr lang="en-US" dirty="0"/>
          </a:p>
        </p:txBody>
      </p:sp>
      <p:sp>
        <p:nvSpPr>
          <p:cNvPr id="3" name="Content Placeholder 2"/>
          <p:cNvSpPr>
            <a:spLocks noGrp="1"/>
          </p:cNvSpPr>
          <p:nvPr>
            <p:ph idx="1"/>
          </p:nvPr>
        </p:nvSpPr>
        <p:spPr>
          <a:xfrm>
            <a:off x="171452" y="1676400"/>
            <a:ext cx="8662307" cy="4876799"/>
          </a:xfrm>
        </p:spPr>
        <p:txBody>
          <a:bodyPr>
            <a:normAutofit fontScale="92500"/>
          </a:bodyPr>
          <a:lstStyle/>
          <a:p>
            <a:r>
              <a:rPr lang="en-US" sz="4000" dirty="0" smtClean="0"/>
              <a:t>Forbidden Words, Phrases, and Punctuation.</a:t>
            </a:r>
          </a:p>
          <a:p>
            <a:pPr lvl="1"/>
            <a:r>
              <a:rPr lang="en-US" sz="3200" dirty="0" smtClean="0"/>
              <a:t>From this moment forward, </a:t>
            </a:r>
            <a:r>
              <a:rPr lang="en-US" sz="3200" b="1" dirty="0" smtClean="0"/>
              <a:t>you are not use </a:t>
            </a:r>
            <a:r>
              <a:rPr lang="en-US" sz="3200" dirty="0" smtClean="0"/>
              <a:t>“I, You, We, Me, My, Us”</a:t>
            </a:r>
          </a:p>
          <a:p>
            <a:pPr lvl="2"/>
            <a:r>
              <a:rPr lang="en-US" sz="2800" dirty="0" smtClean="0"/>
              <a:t>You are analyzing texts. No one cares what you think because you are not an authority on the subject matter. </a:t>
            </a:r>
          </a:p>
          <a:p>
            <a:pPr lvl="3"/>
            <a:r>
              <a:rPr lang="en-US" sz="2400" dirty="0" smtClean="0"/>
              <a:t>Readers are only interested in what you can prove using evidence from the text.</a:t>
            </a:r>
          </a:p>
          <a:p>
            <a:pPr lvl="4"/>
            <a:r>
              <a:rPr lang="en-US" sz="2400" dirty="0" smtClean="0"/>
              <a:t>The only time “I, You, We, Me, My, Us” is acceptable is when it appears in evidence from the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Don’ts </a:t>
            </a:r>
            <a:endParaRPr lang="en-US" dirty="0"/>
          </a:p>
        </p:txBody>
      </p:sp>
      <p:sp>
        <p:nvSpPr>
          <p:cNvPr id="3" name="Content Placeholder 2"/>
          <p:cNvSpPr>
            <a:spLocks noGrp="1"/>
          </p:cNvSpPr>
          <p:nvPr>
            <p:ph idx="1"/>
          </p:nvPr>
        </p:nvSpPr>
        <p:spPr>
          <a:xfrm>
            <a:off x="293915" y="1611086"/>
            <a:ext cx="8515350" cy="4942114"/>
          </a:xfrm>
        </p:spPr>
        <p:txBody>
          <a:bodyPr>
            <a:normAutofit lnSpcReduction="10000"/>
          </a:bodyPr>
          <a:lstStyle/>
          <a:p>
            <a:r>
              <a:rPr lang="en-US" sz="4000" dirty="0" smtClean="0"/>
              <a:t>Starting sentences with word “So”</a:t>
            </a:r>
          </a:p>
          <a:p>
            <a:pPr lvl="1"/>
            <a:r>
              <a:rPr lang="en-US" sz="3600" dirty="0" smtClean="0"/>
              <a:t>“So” is a conjunction and should not be used at the start of a sentence.</a:t>
            </a:r>
          </a:p>
          <a:p>
            <a:pPr lvl="2"/>
            <a:r>
              <a:rPr lang="en-US" sz="3200" dirty="0" smtClean="0"/>
              <a:t>This isn’t a conversation, it’s academic writing.</a:t>
            </a:r>
          </a:p>
          <a:p>
            <a:pPr lvl="2"/>
            <a:endParaRPr lang="en-US" sz="1000" dirty="0" smtClean="0"/>
          </a:p>
          <a:p>
            <a:r>
              <a:rPr lang="en-US" sz="3600" dirty="0" smtClean="0"/>
              <a:t>Asking a Yes/No Question in your introduction. </a:t>
            </a:r>
          </a:p>
          <a:p>
            <a:pPr lvl="1"/>
            <a:r>
              <a:rPr lang="en-US" sz="3200" dirty="0" smtClean="0"/>
              <a:t>This invites your reader to answer either yes or no, and stop reading what you wrote.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Don’ts </a:t>
            </a:r>
            <a:endParaRPr lang="en-US" dirty="0"/>
          </a:p>
        </p:txBody>
      </p:sp>
      <p:sp>
        <p:nvSpPr>
          <p:cNvPr id="3" name="Content Placeholder 2"/>
          <p:cNvSpPr>
            <a:spLocks noGrp="1"/>
          </p:cNvSpPr>
          <p:nvPr>
            <p:ph idx="1"/>
          </p:nvPr>
        </p:nvSpPr>
        <p:spPr>
          <a:xfrm>
            <a:off x="253093" y="1687287"/>
            <a:ext cx="8588828" cy="4942113"/>
          </a:xfrm>
        </p:spPr>
        <p:txBody>
          <a:bodyPr>
            <a:normAutofit fontScale="92500" lnSpcReduction="20000"/>
          </a:bodyPr>
          <a:lstStyle/>
          <a:p>
            <a:r>
              <a:rPr lang="en-US" sz="4000" dirty="0" smtClean="0"/>
              <a:t>“I think,” “I feel,” “I believe,” “In my opinion”</a:t>
            </a:r>
          </a:p>
          <a:p>
            <a:pPr lvl="1"/>
            <a:r>
              <a:rPr lang="en-US" sz="3200" dirty="0" smtClean="0"/>
              <a:t>That’s great, but what can you prove with evidence?</a:t>
            </a:r>
          </a:p>
          <a:p>
            <a:pPr lvl="2"/>
            <a:r>
              <a:rPr lang="en-US" sz="2800" dirty="0" smtClean="0"/>
              <a:t>This is wasted language – Get to the point.</a:t>
            </a:r>
          </a:p>
          <a:p>
            <a:pPr lvl="2"/>
            <a:endParaRPr lang="en-US" sz="900" dirty="0" smtClean="0"/>
          </a:p>
          <a:p>
            <a:endParaRPr lang="en-US" sz="700" dirty="0" smtClean="0"/>
          </a:p>
          <a:p>
            <a:r>
              <a:rPr lang="en-US" sz="3600" dirty="0" smtClean="0"/>
              <a:t>Exclamation Points!!!!</a:t>
            </a:r>
          </a:p>
          <a:p>
            <a:pPr lvl="1"/>
            <a:r>
              <a:rPr lang="en-US" sz="3600" dirty="0" smtClean="0"/>
              <a:t>Don’t use them!!!</a:t>
            </a:r>
          </a:p>
          <a:p>
            <a:pPr lvl="2"/>
            <a:r>
              <a:rPr lang="en-US" sz="3200" dirty="0" smtClean="0"/>
              <a:t>Not everything is exciting!!</a:t>
            </a:r>
          </a:p>
          <a:p>
            <a:pPr lvl="3"/>
            <a:r>
              <a:rPr lang="en-US" sz="3200" dirty="0" smtClean="0"/>
              <a:t>Only use them if they appear in the evidence you are quoting! </a:t>
            </a:r>
          </a:p>
          <a:p>
            <a:endParaRPr lang="en-US" sz="2600" dirty="0" smtClean="0"/>
          </a:p>
          <a:p>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1180</Words>
  <Application>Microsoft Office PowerPoint</Application>
  <PresentationFormat>On-screen Show (4:3)</PresentationFormat>
  <Paragraphs>225</Paragraphs>
  <Slides>24</Slides>
  <Notes>5</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1_Office Theme</vt:lpstr>
      <vt:lpstr>1_Module</vt:lpstr>
      <vt:lpstr>Module</vt:lpstr>
      <vt:lpstr>2_Module</vt:lpstr>
      <vt:lpstr>Slide 1</vt:lpstr>
      <vt:lpstr>Bell Ringer</vt:lpstr>
      <vt:lpstr>Don’t Do That!  Things to Avoid In Academic Writing</vt:lpstr>
      <vt:lpstr>Document Setup</vt:lpstr>
      <vt:lpstr>Document Setup</vt:lpstr>
      <vt:lpstr>Document Setup</vt:lpstr>
      <vt:lpstr>Writing Don’ts </vt:lpstr>
      <vt:lpstr>Writing Don’ts </vt:lpstr>
      <vt:lpstr>Writing Don’ts </vt:lpstr>
      <vt:lpstr>Writing Don’ts </vt:lpstr>
      <vt:lpstr>Writing Don’ts </vt:lpstr>
      <vt:lpstr>Things To Do</vt:lpstr>
      <vt:lpstr>The Writing Format</vt:lpstr>
      <vt:lpstr>The Writing Format Overview</vt:lpstr>
      <vt:lpstr>Determining Theme in Fiction</vt:lpstr>
      <vt:lpstr>Introductions</vt:lpstr>
      <vt:lpstr>Thesis Statement</vt:lpstr>
      <vt:lpstr>Developing a Thesis - Example</vt:lpstr>
      <vt:lpstr>The Big Seven</vt:lpstr>
      <vt:lpstr>Finding Theme Small Group Work</vt:lpstr>
      <vt:lpstr>Small Groups – ¾ Black</vt:lpstr>
      <vt:lpstr>Small Groups – 8/9 Black</vt:lpstr>
      <vt:lpstr>Small Groups – ¾ Red</vt:lpstr>
      <vt:lpstr>Small Groups – 8/9 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dhopkins</dc:creator>
  <cp:lastModifiedBy>dhopkins</cp:lastModifiedBy>
  <cp:revision>107</cp:revision>
  <dcterms:created xsi:type="dcterms:W3CDTF">2018-08-16T12:13:35Z</dcterms:created>
  <dcterms:modified xsi:type="dcterms:W3CDTF">2018-08-30T12:19:35Z</dcterms:modified>
</cp:coreProperties>
</file>