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1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90" r:id="rId4"/>
    <p:sldId id="294" r:id="rId5"/>
    <p:sldId id="264" r:id="rId6"/>
    <p:sldId id="277" r:id="rId7"/>
    <p:sldId id="272" r:id="rId8"/>
    <p:sldId id="273" r:id="rId9"/>
    <p:sldId id="278" r:id="rId10"/>
    <p:sldId id="274" r:id="rId11"/>
    <p:sldId id="275" r:id="rId12"/>
    <p:sldId id="276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F51B-A41F-463D-A1C2-3F79855B78B4}" type="datetime1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B407-A44F-4F55-ACD0-2B59ADF2BF25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CF8D-8F1C-4151-BD64-B71716AD1E6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EBB2-0921-43A9-9DF7-3788080D912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0920C-410F-421C-8562-8C3E1692C805}" type="datetime1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04DE-2CFC-4BDA-BCEA-143D4EC284A7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11ED-F550-452F-9DAD-F03AD90920CA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E51E2-9BC8-4E90-998F-CE5396F691C2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3061-592B-49D3-B849-57633B714DAE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DDB2-D82E-48D2-A28F-9B33AE08565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F54F-2B63-4E1F-82AD-300266F1CAC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C944-FC53-48A7-82C5-293B9F4C255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C8150-DF7C-46CC-BCE4-C86D041CD333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AE4D9-AF34-4E34-A8C0-139B54A0BA8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4453-DDD0-4B28-86FD-FD2FCABE5A3C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A84-FC40-4C35-8065-DE5DC3B7979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64E2-9A8B-4661-9697-AB277DD05631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7338A-2264-4935-AD7E-1014891074E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845B-1B57-49B3-8BCE-7D61FB311C5B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F51DA-2DD0-477A-9FEA-634BA7039CF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C3A0-F2D6-4BB2-884F-BDA8BBA182CA}" type="datetime1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A313D-3E4A-4693-822B-ED5CB87AB3D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8/27/2018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D2A7C-94F1-42E2-B265-FA1F0E5697A3}" type="datetime1">
              <a:rPr lang="en-US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68165D-B297-46BE-8E2F-E96E654938AA}" type="slidenum">
              <a:rPr lang="en-US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8/27/2018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Friday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Summer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Reading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Assessment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Basic Parts of Speech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Summer Reading Annotations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August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27,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(Monday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Basic Parts of Speech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Worksheet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Grammar Notes – Basic Parts of Speech - Part II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Adjectives/Adverbs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Adjectives/Adverbs Worksheet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Summer Reading Assessment –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Tomorrow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1: Summer Reading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1.  Parts of Speech Pre-Test – 10pts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Conjunctions (Continued)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Subordinating Conjunctions</a:t>
            </a:r>
          </a:p>
          <a:p>
            <a:pPr lvl="1"/>
            <a:r>
              <a:rPr lang="en-US" sz="3200" smtClean="0"/>
              <a:t>Connect dependent, or subordinate, clauses with the independent, or main, clause. </a:t>
            </a:r>
          </a:p>
          <a:p>
            <a:pPr lvl="2"/>
            <a:r>
              <a:rPr lang="en-US" sz="2800" smtClean="0"/>
              <a:t>Freddy quit his job </a:t>
            </a:r>
            <a:r>
              <a:rPr lang="en-US" sz="2800" i="1" smtClean="0"/>
              <a:t>because</a:t>
            </a:r>
            <a:r>
              <a:rPr lang="en-US" sz="2800" smtClean="0"/>
              <a:t> he was bored.</a:t>
            </a:r>
          </a:p>
          <a:p>
            <a:pPr lvl="2"/>
            <a:r>
              <a:rPr lang="en-US" sz="2800" smtClean="0"/>
              <a:t>He realized he should have waited </a:t>
            </a:r>
            <a:r>
              <a:rPr lang="en-US" sz="2800" i="1" smtClean="0"/>
              <a:t>until</a:t>
            </a:r>
            <a:r>
              <a:rPr lang="en-US" sz="2800" smtClean="0"/>
              <a:t> he had a new job.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Pronouns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smtClean="0"/>
              <a:t>A sub-group of nouns.</a:t>
            </a:r>
          </a:p>
          <a:p>
            <a:r>
              <a:rPr lang="en-US" sz="4000" smtClean="0"/>
              <a:t>Stand in place for nouns or other pronouns.</a:t>
            </a:r>
          </a:p>
          <a:p>
            <a:r>
              <a:rPr lang="en-US" sz="4000" smtClean="0"/>
              <a:t>Example</a:t>
            </a:r>
          </a:p>
          <a:p>
            <a:pPr lvl="1"/>
            <a:r>
              <a:rPr lang="en-US" sz="3600" smtClean="0"/>
              <a:t>Sally is a nice person and </a:t>
            </a:r>
            <a:r>
              <a:rPr lang="en-US" sz="3600" i="1" smtClean="0"/>
              <a:t>you </a:t>
            </a:r>
            <a:r>
              <a:rPr lang="en-US" sz="3600" smtClean="0"/>
              <a:t>can speak freely with </a:t>
            </a:r>
            <a:r>
              <a:rPr lang="en-US" sz="3600" i="1" smtClean="0"/>
              <a:t>her</a:t>
            </a:r>
            <a:r>
              <a:rPr lang="en-US" sz="3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Personal Pronouns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4000" smtClean="0"/>
              <a:t>Subject Pronouns (Nominative Case)</a:t>
            </a:r>
          </a:p>
          <a:p>
            <a:pPr lvl="2"/>
            <a:r>
              <a:rPr lang="en-US" sz="3600" smtClean="0"/>
              <a:t>Subject of the verb</a:t>
            </a:r>
          </a:p>
          <a:p>
            <a:pPr lvl="3"/>
            <a:r>
              <a:rPr lang="en-US" sz="3200" i="1" smtClean="0"/>
              <a:t>I, you, he, she, we</a:t>
            </a:r>
            <a:r>
              <a:rPr lang="en-US" sz="3200" smtClean="0"/>
              <a:t>, and </a:t>
            </a:r>
            <a:r>
              <a:rPr lang="en-US" sz="3200" i="1" smtClean="0"/>
              <a:t>they</a:t>
            </a:r>
            <a:r>
              <a:rPr lang="en-US" sz="3200" smtClean="0"/>
              <a:t>.</a:t>
            </a:r>
          </a:p>
          <a:p>
            <a:pPr lvl="4"/>
            <a:r>
              <a:rPr sz="3200" i="1"/>
              <a:t>It</a:t>
            </a:r>
            <a:r>
              <a:rPr sz="3200"/>
              <a:t> is alive! (</a:t>
            </a:r>
            <a:r>
              <a:rPr sz="3200" i="1"/>
              <a:t>It</a:t>
            </a:r>
            <a:r>
              <a:rPr sz="3200"/>
              <a:t> is the subject of is.)</a:t>
            </a:r>
          </a:p>
          <a:p>
            <a:pPr lvl="4"/>
            <a:r>
              <a:rPr sz="3200"/>
              <a:t>Betty knew exactly what </a:t>
            </a:r>
            <a:r>
              <a:rPr sz="3200" i="1"/>
              <a:t>she</a:t>
            </a:r>
            <a:r>
              <a:rPr sz="3200"/>
              <a:t> should do. (</a:t>
            </a:r>
            <a:r>
              <a:rPr sz="3200" i="1"/>
              <a:t>She</a:t>
            </a:r>
            <a:r>
              <a:rPr sz="3200"/>
              <a:t> is the subject of </a:t>
            </a:r>
            <a:r>
              <a:rPr sz="3200" i="1"/>
              <a:t>should do.</a:t>
            </a:r>
            <a:r>
              <a:rPr sz="3200"/>
              <a:t>)</a:t>
            </a:r>
          </a:p>
          <a:p>
            <a:pPr lvl="1">
              <a:buFontTx/>
              <a:buNone/>
            </a:pPr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Personal Pronouns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Object Pronouns (Objective Case)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Always the object of the verb, preposition, or infinitive – Never the subject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 other words, object pronouns are having something done to them, rather than doing the action themselves.</a:t>
            </a:r>
          </a:p>
          <a:p>
            <a:pPr lvl="2">
              <a:lnSpc>
                <a:spcPct val="90000"/>
              </a:lnSpc>
            </a:pPr>
            <a:r>
              <a:rPr lang="en-US" sz="2800" smtClean="0"/>
              <a:t>Example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Jessica showered </a:t>
            </a:r>
            <a:r>
              <a:rPr lang="en-US" sz="2400" i="1" smtClean="0"/>
              <a:t>him</a:t>
            </a:r>
            <a:r>
              <a:rPr lang="en-US" sz="2400" smtClean="0"/>
              <a:t> with insults.</a:t>
            </a:r>
          </a:p>
          <a:p>
            <a:pPr lvl="4">
              <a:lnSpc>
                <a:spcPct val="90000"/>
              </a:lnSpc>
            </a:pPr>
            <a:r>
              <a:rPr sz="2400"/>
              <a:t>The </a:t>
            </a:r>
            <a:r>
              <a:rPr sz="2400" i="1"/>
              <a:t>him</a:t>
            </a:r>
            <a:r>
              <a:rPr sz="2400"/>
              <a:t> isn’t doing anything – he’s receiving the insults.</a:t>
            </a:r>
          </a:p>
          <a:p>
            <a:pPr lvl="2">
              <a:lnSpc>
                <a:spcPct val="90000"/>
              </a:lnSpc>
            </a:pPr>
            <a:r>
              <a:rPr lang="en-US" sz="2800" i="1" smtClean="0"/>
              <a:t>Me, you, him, her, it, us, </a:t>
            </a:r>
            <a:r>
              <a:rPr lang="en-US" sz="2800" smtClean="0"/>
              <a:t>and </a:t>
            </a:r>
            <a:r>
              <a:rPr lang="en-US" sz="2800" i="1" smtClean="0"/>
              <a:t>them.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Personal Pronouns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3600" smtClean="0"/>
              <a:t>Ownership Pronouns (Possessive Case)</a:t>
            </a:r>
          </a:p>
          <a:p>
            <a:pPr lvl="1"/>
            <a:r>
              <a:rPr lang="en-US" sz="3200" smtClean="0"/>
              <a:t>Shows ownership. </a:t>
            </a:r>
          </a:p>
          <a:p>
            <a:pPr lvl="1"/>
            <a:r>
              <a:rPr lang="en-US" sz="3200" smtClean="0"/>
              <a:t>Answers the question, </a:t>
            </a:r>
            <a:r>
              <a:rPr lang="en-US" sz="3200" i="1" smtClean="0"/>
              <a:t>Whose?</a:t>
            </a:r>
          </a:p>
          <a:p>
            <a:pPr lvl="2"/>
            <a:r>
              <a:rPr lang="en-US" sz="3200" smtClean="0"/>
              <a:t>Example</a:t>
            </a:r>
          </a:p>
          <a:p>
            <a:pPr lvl="3"/>
            <a:r>
              <a:rPr lang="en-US" sz="2800" smtClean="0"/>
              <a:t>The dog was </a:t>
            </a:r>
            <a:r>
              <a:rPr lang="en-US" sz="2800" i="1" smtClean="0"/>
              <a:t>hers.</a:t>
            </a:r>
            <a:r>
              <a:rPr lang="en-US" sz="2800" smtClean="0"/>
              <a:t> </a:t>
            </a:r>
          </a:p>
          <a:p>
            <a:pPr lvl="4"/>
            <a:r>
              <a:rPr sz="2800"/>
              <a:t>Whose dog? </a:t>
            </a:r>
            <a:r>
              <a:rPr sz="2800" i="1"/>
              <a:t>Her</a:t>
            </a:r>
            <a:r>
              <a:rPr sz="2800"/>
              <a:t> dog.</a:t>
            </a:r>
          </a:p>
          <a:p>
            <a:pPr lvl="2"/>
            <a:r>
              <a:rPr lang="en-US" sz="3200" i="1" smtClean="0"/>
              <a:t>Mine, yours, his, hers, its, ours, </a:t>
            </a:r>
            <a:r>
              <a:rPr lang="en-US" sz="3200" smtClean="0"/>
              <a:t>and </a:t>
            </a:r>
            <a:r>
              <a:rPr lang="en-US" sz="3200" i="1" smtClean="0"/>
              <a:t>theirs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Mirror Pronouns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3600" smtClean="0"/>
              <a:t>Also called Reflexive Pronouns.</a:t>
            </a:r>
          </a:p>
          <a:p>
            <a:r>
              <a:rPr lang="en-US" sz="3600" smtClean="0"/>
              <a:t>Reflects action of the verb back to the subject.</a:t>
            </a:r>
          </a:p>
          <a:p>
            <a:pPr lvl="1"/>
            <a:r>
              <a:rPr lang="en-US" sz="3200" smtClean="0"/>
              <a:t>Example</a:t>
            </a:r>
          </a:p>
          <a:p>
            <a:pPr lvl="2"/>
            <a:r>
              <a:rPr lang="en-US" sz="3200" i="1" smtClean="0"/>
              <a:t>He</a:t>
            </a:r>
            <a:r>
              <a:rPr lang="en-US" sz="3200" smtClean="0"/>
              <a:t> hit </a:t>
            </a:r>
            <a:r>
              <a:rPr lang="en-US" sz="3200" i="1" smtClean="0"/>
              <a:t>himself</a:t>
            </a:r>
            <a:r>
              <a:rPr lang="en-US" sz="3200" smtClean="0"/>
              <a:t> with a hammer.</a:t>
            </a:r>
          </a:p>
          <a:p>
            <a:pPr lvl="2"/>
            <a:r>
              <a:rPr lang="en-US" sz="3200" i="1" smtClean="0"/>
              <a:t>They</a:t>
            </a:r>
            <a:r>
              <a:rPr lang="en-US" sz="3200" smtClean="0"/>
              <a:t> took </a:t>
            </a:r>
            <a:r>
              <a:rPr lang="en-US" sz="3200" i="1" smtClean="0"/>
              <a:t>themselves</a:t>
            </a:r>
            <a:r>
              <a:rPr lang="en-US" sz="3200" smtClean="0"/>
              <a:t> to lunch.</a:t>
            </a:r>
          </a:p>
          <a:p>
            <a:pPr lvl="3"/>
            <a:r>
              <a:rPr lang="en-US" sz="2800" i="1" smtClean="0"/>
              <a:t>Myself, himself, herself, ourselves, yourselves, themselves, </a:t>
            </a:r>
            <a:r>
              <a:rPr lang="en-US" sz="2800" smtClean="0"/>
              <a:t>and </a:t>
            </a:r>
            <a:r>
              <a:rPr lang="en-US" sz="2800" i="1" smtClean="0"/>
              <a:t>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Question Pronouns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4000" smtClean="0"/>
              <a:t>Interrogative Pronouns</a:t>
            </a:r>
          </a:p>
          <a:p>
            <a:pPr lvl="1"/>
            <a:r>
              <a:rPr lang="en-US" sz="3600" smtClean="0"/>
              <a:t>Used to ask questions.</a:t>
            </a:r>
          </a:p>
          <a:p>
            <a:pPr lvl="2"/>
            <a:r>
              <a:rPr lang="en-US" sz="3600" i="1" smtClean="0"/>
              <a:t>Which</a:t>
            </a:r>
            <a:r>
              <a:rPr lang="en-US" sz="3600" smtClean="0"/>
              <a:t> dog has three legs?</a:t>
            </a:r>
          </a:p>
          <a:p>
            <a:pPr lvl="2"/>
            <a:r>
              <a:rPr lang="en-US" sz="3600" i="1" smtClean="0"/>
              <a:t>Who</a:t>
            </a:r>
            <a:r>
              <a:rPr lang="en-US" sz="3600" smtClean="0"/>
              <a:t> ate my cake?</a:t>
            </a:r>
          </a:p>
          <a:p>
            <a:pPr lvl="2"/>
            <a:r>
              <a:rPr lang="en-US" sz="3600" i="1" smtClean="0"/>
              <a:t>What </a:t>
            </a:r>
            <a:r>
              <a:rPr lang="en-US" sz="3600" smtClean="0"/>
              <a:t>were you thinking?</a:t>
            </a:r>
          </a:p>
          <a:p>
            <a:pPr lvl="3"/>
            <a:r>
              <a:rPr lang="en-US" sz="3200" i="1" smtClean="0"/>
              <a:t>Which, who, whom, </a:t>
            </a:r>
            <a:r>
              <a:rPr lang="en-US" sz="3200" smtClean="0"/>
              <a:t>and </a:t>
            </a:r>
            <a:r>
              <a:rPr lang="en-US" sz="3200" i="1" smtClean="0"/>
              <a:t>what.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Question Pronouns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smtClean="0"/>
              <a:t>Who</a:t>
            </a:r>
            <a:r>
              <a:rPr lang="en-US" smtClean="0"/>
              <a:t> versus </a:t>
            </a:r>
            <a:r>
              <a:rPr lang="en-US" i="1" smtClean="0"/>
              <a:t>Whom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If </a:t>
            </a:r>
            <a:r>
              <a:rPr lang="en-US" i="1" smtClean="0"/>
              <a:t>he, she, </a:t>
            </a:r>
            <a:r>
              <a:rPr lang="en-US" smtClean="0"/>
              <a:t>or </a:t>
            </a:r>
            <a:r>
              <a:rPr lang="en-US" i="1" smtClean="0"/>
              <a:t>they</a:t>
            </a:r>
            <a:r>
              <a:rPr lang="en-US" smtClean="0"/>
              <a:t> can be substituted, then use </a:t>
            </a:r>
            <a:r>
              <a:rPr lang="en-US" i="1" smtClean="0"/>
              <a:t>who.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If </a:t>
            </a:r>
            <a:r>
              <a:rPr lang="en-US" i="1" smtClean="0"/>
              <a:t>him, her, </a:t>
            </a:r>
            <a:r>
              <a:rPr lang="en-US" smtClean="0"/>
              <a:t>or </a:t>
            </a:r>
            <a:r>
              <a:rPr lang="en-US" i="1" smtClean="0"/>
              <a:t>them</a:t>
            </a:r>
            <a:r>
              <a:rPr lang="en-US" smtClean="0"/>
              <a:t> can be substituted, then use </a:t>
            </a:r>
            <a:r>
              <a:rPr lang="en-US" i="1" smtClean="0"/>
              <a:t>whom.</a:t>
            </a:r>
            <a:endParaRPr lang="en-US" smtClean="0"/>
          </a:p>
          <a:p>
            <a:pPr lvl="2">
              <a:lnSpc>
                <a:spcPct val="90000"/>
              </a:lnSpc>
            </a:pPr>
            <a:r>
              <a:rPr lang="en-US" sz="2800" smtClean="0"/>
              <a:t>Helpful trick – Make it Masculine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Is it </a:t>
            </a:r>
            <a:r>
              <a:rPr lang="en-US" sz="2400" i="1" smtClean="0"/>
              <a:t>him</a:t>
            </a:r>
            <a:r>
              <a:rPr lang="en-US" sz="2400" smtClean="0"/>
              <a:t>? Then it’s </a:t>
            </a:r>
            <a:r>
              <a:rPr lang="en-US" sz="2400" i="1" smtClean="0"/>
              <a:t>whom.</a:t>
            </a:r>
          </a:p>
          <a:p>
            <a:pPr lvl="3">
              <a:lnSpc>
                <a:spcPct val="90000"/>
              </a:lnSpc>
            </a:pPr>
            <a:r>
              <a:rPr lang="en-US" sz="2400" smtClean="0"/>
              <a:t>Is it </a:t>
            </a:r>
            <a:r>
              <a:rPr lang="en-US" sz="2400" i="1" smtClean="0"/>
              <a:t>he? </a:t>
            </a:r>
            <a:r>
              <a:rPr lang="en-US" sz="2400" smtClean="0"/>
              <a:t>Use </a:t>
            </a:r>
            <a:r>
              <a:rPr lang="en-US" sz="2400" i="1" smtClean="0"/>
              <a:t>who.</a:t>
            </a:r>
            <a:endParaRPr lang="en-US" sz="2400" smtClean="0"/>
          </a:p>
          <a:p>
            <a:pPr lvl="4">
              <a:lnSpc>
                <a:spcPct val="90000"/>
              </a:lnSpc>
            </a:pPr>
            <a:r>
              <a:rPr sz="2400" i="1"/>
              <a:t>Who </a:t>
            </a:r>
            <a:r>
              <a:rPr sz="2400"/>
              <a:t>(or </a:t>
            </a:r>
            <a:r>
              <a:rPr sz="2400" i="1"/>
              <a:t>whom</a:t>
            </a:r>
            <a:r>
              <a:rPr sz="2400"/>
              <a:t>) do you love?</a:t>
            </a:r>
          </a:p>
          <a:p>
            <a:pPr lvl="4">
              <a:lnSpc>
                <a:spcPct val="90000"/>
              </a:lnSpc>
            </a:pPr>
            <a:r>
              <a:rPr sz="2400"/>
              <a:t>I love </a:t>
            </a:r>
            <a:r>
              <a:rPr sz="2400" i="1"/>
              <a:t>him.</a:t>
            </a:r>
          </a:p>
          <a:p>
            <a:pPr lvl="4">
              <a:lnSpc>
                <a:spcPct val="90000"/>
              </a:lnSpc>
            </a:pPr>
            <a:r>
              <a:rPr sz="2400"/>
              <a:t>Corrected version: </a:t>
            </a:r>
            <a:r>
              <a:rPr sz="2400" i="1"/>
              <a:t>Whom</a:t>
            </a:r>
            <a:r>
              <a:rPr sz="2400"/>
              <a:t> do you love?</a:t>
            </a:r>
          </a:p>
          <a:p>
            <a:pPr lvl="3">
              <a:lnSpc>
                <a:spcPct val="90000"/>
              </a:lnSpc>
            </a:pPr>
            <a:endParaRPr lang="en-US" sz="2400" smtClean="0"/>
          </a:p>
          <a:p>
            <a:pPr lvl="3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Pointing Pronouns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smtClean="0"/>
              <a:t>Demonstrative Pronouns</a:t>
            </a:r>
          </a:p>
          <a:p>
            <a:pPr lvl="1"/>
            <a:r>
              <a:rPr lang="en-US" sz="2400" smtClean="0"/>
              <a:t>Indicates a thing you are talking about.</a:t>
            </a:r>
          </a:p>
          <a:p>
            <a:pPr lvl="2"/>
            <a:r>
              <a:rPr lang="en-US" smtClean="0"/>
              <a:t>Get a load of </a:t>
            </a:r>
            <a:r>
              <a:rPr lang="en-US" i="1" smtClean="0"/>
              <a:t>this</a:t>
            </a:r>
            <a:r>
              <a:rPr lang="en-US" smtClean="0"/>
              <a:t>!</a:t>
            </a:r>
          </a:p>
          <a:p>
            <a:pPr lvl="2"/>
            <a:r>
              <a:rPr lang="en-US" smtClean="0"/>
              <a:t>I want to eat all of </a:t>
            </a:r>
            <a:r>
              <a:rPr lang="en-US" i="1" smtClean="0"/>
              <a:t>these</a:t>
            </a:r>
            <a:r>
              <a:rPr lang="en-US" smtClean="0"/>
              <a:t>.</a:t>
            </a:r>
          </a:p>
          <a:p>
            <a:pPr lvl="1"/>
            <a:r>
              <a:rPr lang="en-US" sz="2400" smtClean="0"/>
              <a:t>Possible Confusion</a:t>
            </a:r>
          </a:p>
          <a:p>
            <a:pPr lvl="2"/>
            <a:r>
              <a:rPr lang="en-US" smtClean="0"/>
              <a:t>Make sure the pronoun is standing in for a noun.</a:t>
            </a:r>
          </a:p>
          <a:p>
            <a:pPr lvl="2"/>
            <a:r>
              <a:rPr lang="en-US" smtClean="0"/>
              <a:t>Sometimes it may look like a pronoun, but is really an adjective modifying a noun.</a:t>
            </a:r>
          </a:p>
          <a:p>
            <a:pPr lvl="3"/>
            <a:r>
              <a:rPr lang="en-US" i="1" smtClean="0"/>
              <a:t>This</a:t>
            </a:r>
            <a:r>
              <a:rPr lang="en-US" smtClean="0"/>
              <a:t> teacher is very boring. (Adjective modifying teacher)</a:t>
            </a:r>
          </a:p>
          <a:p>
            <a:pPr lvl="3"/>
            <a:r>
              <a:rPr lang="en-US" smtClean="0"/>
              <a:t>I want to eat all of </a:t>
            </a:r>
            <a:r>
              <a:rPr lang="en-US" i="1" smtClean="0"/>
              <a:t>these</a:t>
            </a:r>
            <a:r>
              <a:rPr lang="en-US" smtClean="0"/>
              <a:t> burritos. (Modifying burritos)</a:t>
            </a:r>
            <a:endParaRPr lang="en-US" i="1" smtClean="0"/>
          </a:p>
          <a:p>
            <a:pPr lvl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satMod val="150000"/>
                  </a:schemeClr>
                </a:solidFill>
              </a:rPr>
              <a:t>Indefinite Pronouns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029200"/>
          </a:xfrm>
        </p:spPr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They are vague.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Do not stand in for a specific noun.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Mostly concern gender and number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Examples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Singular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i="1" dirty="0"/>
              <a:t>Each, every, anybody, anything, somebody, </a:t>
            </a:r>
            <a:r>
              <a:rPr lang="en-US" dirty="0"/>
              <a:t>and </a:t>
            </a:r>
            <a:r>
              <a:rPr lang="en-US" i="1" dirty="0"/>
              <a:t>something.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Plural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i="1" dirty="0"/>
              <a:t>Both, several, few, many, </a:t>
            </a:r>
            <a:r>
              <a:rPr lang="en-US" dirty="0"/>
              <a:t>and </a:t>
            </a:r>
            <a:r>
              <a:rPr lang="en-US" i="1" dirty="0"/>
              <a:t>plenty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Singular or Plural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i="1" dirty="0"/>
              <a:t>Some, all, any, most, </a:t>
            </a:r>
            <a:r>
              <a:rPr lang="en-US" dirty="0"/>
              <a:t>and </a:t>
            </a:r>
            <a:r>
              <a:rPr lang="en-US" i="1" dirty="0"/>
              <a:t>none.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Identify the underlined word(s) in the following sentences as either an Adjective or an Adverb.</a:t>
            </a:r>
          </a:p>
          <a:p>
            <a:endParaRPr lang="en-US" sz="3600" dirty="0" smtClean="0"/>
          </a:p>
          <a:p>
            <a:pPr marL="861822" indent="-742950">
              <a:buFont typeface="+mj-lt"/>
              <a:buAutoNum type="arabicPeriod"/>
            </a:pPr>
            <a:r>
              <a:rPr lang="en-US" sz="3600" dirty="0" smtClean="0"/>
              <a:t>The storm raged </a:t>
            </a:r>
            <a:r>
              <a:rPr lang="en-US" sz="3600" u="sng" dirty="0" smtClean="0"/>
              <a:t>furiously</a:t>
            </a:r>
            <a:r>
              <a:rPr lang="en-US" sz="3600" dirty="0" smtClean="0"/>
              <a:t>.</a:t>
            </a:r>
          </a:p>
          <a:p>
            <a:pPr marL="861822" indent="-742950">
              <a:buFont typeface="+mj-lt"/>
              <a:buAutoNum type="arabicPeriod"/>
            </a:pPr>
            <a:endParaRPr lang="en-US" sz="3600" dirty="0" smtClean="0"/>
          </a:p>
          <a:p>
            <a:pPr marL="861822" indent="-742950">
              <a:buFont typeface="+mj-lt"/>
              <a:buAutoNum type="arabicPeriod"/>
            </a:pPr>
            <a:r>
              <a:rPr lang="en-US" sz="3600" dirty="0" smtClean="0"/>
              <a:t>Tara is </a:t>
            </a:r>
            <a:r>
              <a:rPr lang="en-US" sz="3600" u="sng" dirty="0" smtClean="0"/>
              <a:t>happy</a:t>
            </a:r>
            <a:r>
              <a:rPr lang="en-US" sz="3600" dirty="0" smtClean="0"/>
              <a:t> with her </a:t>
            </a:r>
            <a:r>
              <a:rPr lang="en-US" sz="3600" u="sng" dirty="0" smtClean="0"/>
              <a:t>new</a:t>
            </a:r>
            <a:r>
              <a:rPr lang="en-US" sz="3600" dirty="0" smtClean="0"/>
              <a:t> work.</a:t>
            </a:r>
          </a:p>
          <a:p>
            <a:pPr marL="861822" indent="-742950">
              <a:buFont typeface="+mj-lt"/>
              <a:buAutoNum type="arabicPeriod"/>
            </a:pPr>
            <a:endParaRPr lang="en-US" sz="3600" dirty="0" smtClean="0"/>
          </a:p>
          <a:p>
            <a:pPr marL="861822" indent="-742950">
              <a:buFont typeface="+mj-lt"/>
              <a:buAutoNum type="arabicPeriod"/>
            </a:pPr>
            <a:r>
              <a:rPr lang="en-US" sz="3600" dirty="0" smtClean="0"/>
              <a:t>Write this address </a:t>
            </a:r>
            <a:r>
              <a:rPr lang="en-US" sz="3600" u="sng" dirty="0" smtClean="0"/>
              <a:t>legibly</a:t>
            </a:r>
            <a:r>
              <a:rPr lang="en-US" sz="3600" dirty="0" smtClean="0"/>
              <a:t>.</a:t>
            </a:r>
          </a:p>
          <a:p>
            <a:pPr marL="861822" indent="-742950">
              <a:buFont typeface="+mj-lt"/>
              <a:buAutoNum type="arabicPeriod"/>
            </a:pPr>
            <a:endParaRPr lang="en-US" sz="3600" dirty="0" smtClean="0"/>
          </a:p>
          <a:p>
            <a:pPr marL="861822" indent="-742950">
              <a:buFont typeface="+mj-lt"/>
              <a:buAutoNum type="arabicPeriod"/>
            </a:pPr>
            <a:r>
              <a:rPr lang="en-US" sz="3600" dirty="0" smtClean="0"/>
              <a:t>The paint on the </a:t>
            </a:r>
            <a:r>
              <a:rPr lang="en-US" sz="3600" u="sng" dirty="0" smtClean="0"/>
              <a:t>old</a:t>
            </a:r>
            <a:r>
              <a:rPr lang="en-US" sz="3600" dirty="0" smtClean="0"/>
              <a:t> house made it look </a:t>
            </a:r>
            <a:r>
              <a:rPr lang="en-US" sz="3600" u="sng" dirty="0" smtClean="0"/>
              <a:t>new</a:t>
            </a:r>
            <a:r>
              <a:rPr lang="en-US" sz="3600" dirty="0" smtClean="0"/>
              <a:t>.</a:t>
            </a:r>
          </a:p>
          <a:p>
            <a:pPr marL="861822" indent="-742950">
              <a:buFont typeface="+mj-lt"/>
              <a:buAutoNum type="arabicPeriod"/>
            </a:pPr>
            <a:endParaRPr lang="en-US" sz="3600" dirty="0" smtClean="0"/>
          </a:p>
          <a:p>
            <a:pPr marL="861822" indent="-742950">
              <a:buFont typeface="+mj-lt"/>
              <a:buAutoNum type="arabicPeriod"/>
            </a:pPr>
            <a:r>
              <a:rPr lang="en-US" sz="3600" dirty="0" smtClean="0"/>
              <a:t>A </a:t>
            </a:r>
            <a:r>
              <a:rPr lang="en-US" sz="3600" u="sng" dirty="0" smtClean="0"/>
              <a:t>good</a:t>
            </a:r>
            <a:r>
              <a:rPr lang="en-US" sz="3600" dirty="0" smtClean="0"/>
              <a:t> salesperson always answers client questions </a:t>
            </a:r>
            <a:r>
              <a:rPr lang="en-US" sz="3600" u="sng" dirty="0" smtClean="0"/>
              <a:t>courteously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</a:rPr>
              <a:t>Grammar Review</a:t>
            </a:r>
            <a:endParaRPr lang="en-US" sz="6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698" name="Subtitle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sz="2800" dirty="0" smtClean="0"/>
              <a:t>Basic Parts of Speech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6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Quick Check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the Adverbs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The teacher spoke loudly, and her booming voice could often be heard by students in surrounding buildings.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Her students would later confess that they heard her booming voice in their dreams for the rest of their lives. 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smtClean="0"/>
              <a:t>Quickly put your things in your locker and stand quietly in line.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Prepositions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Express relationships between other words, usually nouns.</a:t>
            </a:r>
          </a:p>
          <a:p>
            <a:r>
              <a:rPr lang="en-US" smtClean="0"/>
              <a:t>Relationships of time or space.</a:t>
            </a:r>
          </a:p>
          <a:p>
            <a:pPr lvl="1"/>
            <a:r>
              <a:rPr lang="en-US" i="1" smtClean="0"/>
              <a:t>In</a:t>
            </a:r>
            <a:r>
              <a:rPr lang="en-US" smtClean="0"/>
              <a:t>, </a:t>
            </a:r>
            <a:r>
              <a:rPr lang="en-US" i="1" smtClean="0"/>
              <a:t>of</a:t>
            </a:r>
            <a:r>
              <a:rPr lang="en-US" smtClean="0"/>
              <a:t>, </a:t>
            </a:r>
            <a:r>
              <a:rPr lang="en-US" i="1" smtClean="0"/>
              <a:t>to</a:t>
            </a:r>
            <a:r>
              <a:rPr lang="en-US" smtClean="0"/>
              <a:t> and </a:t>
            </a:r>
            <a:r>
              <a:rPr lang="en-US" i="1" smtClean="0"/>
              <a:t>with</a:t>
            </a:r>
            <a:r>
              <a:rPr lang="en-US" smtClean="0"/>
              <a:t> are all prepositions.</a:t>
            </a:r>
          </a:p>
          <a:p>
            <a:r>
              <a:rPr lang="en-US" smtClean="0"/>
              <a:t>Helpful Trick</a:t>
            </a:r>
          </a:p>
          <a:p>
            <a:pPr lvl="1"/>
            <a:r>
              <a:rPr lang="en-US" smtClean="0"/>
              <a:t>If unsure if a word is a preposition, place the word before “</a:t>
            </a:r>
            <a:r>
              <a:rPr lang="en-US" u="sng" smtClean="0"/>
              <a:t>the fence</a:t>
            </a:r>
            <a:r>
              <a:rPr lang="en-US" smtClean="0"/>
              <a:t>.”</a:t>
            </a:r>
          </a:p>
          <a:p>
            <a:pPr lvl="1"/>
            <a:r>
              <a:rPr lang="en-US" i="1" smtClean="0"/>
              <a:t>Beyond </a:t>
            </a:r>
            <a:r>
              <a:rPr lang="en-US" smtClean="0"/>
              <a:t>the fence,</a:t>
            </a:r>
            <a:r>
              <a:rPr lang="en-US" i="1" smtClean="0"/>
              <a:t> past</a:t>
            </a:r>
            <a:r>
              <a:rPr lang="en-US" smtClean="0"/>
              <a:t> the fence,</a:t>
            </a:r>
            <a:r>
              <a:rPr lang="en-US" i="1" smtClean="0"/>
              <a:t> over </a:t>
            </a:r>
            <a:r>
              <a:rPr lang="en-US" smtClean="0"/>
              <a:t>the fence,</a:t>
            </a:r>
            <a:r>
              <a:rPr lang="en-US" i="1" smtClean="0"/>
              <a:t> under</a:t>
            </a:r>
            <a:r>
              <a:rPr lang="en-US" smtClean="0"/>
              <a:t> the fence,</a:t>
            </a:r>
            <a:r>
              <a:rPr lang="en-US" i="1" smtClean="0"/>
              <a:t> of</a:t>
            </a:r>
            <a:r>
              <a:rPr lang="en-US" smtClean="0"/>
              <a:t> the fence,</a:t>
            </a:r>
            <a:r>
              <a:rPr lang="en-US" i="1" smtClean="0"/>
              <a:t> across</a:t>
            </a:r>
            <a:r>
              <a:rPr lang="en-US" smtClean="0"/>
              <a:t> the fence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Prepositions (Continued)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/>
              <a:t>Rules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/>
              <a:t>Use </a:t>
            </a:r>
            <a:r>
              <a:rPr lang="en-US" sz="3200" i="1" dirty="0" smtClean="0"/>
              <a:t>between</a:t>
            </a:r>
            <a:r>
              <a:rPr lang="en-US" sz="3200" dirty="0" smtClean="0"/>
              <a:t> when talking about two things or groups. Use </a:t>
            </a:r>
            <a:r>
              <a:rPr lang="en-US" sz="3200" i="1" dirty="0" smtClean="0"/>
              <a:t>among</a:t>
            </a:r>
            <a:r>
              <a:rPr lang="en-US" sz="3200" dirty="0" smtClean="0"/>
              <a:t> for more than two things.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Walter couldn’t decide </a:t>
            </a:r>
            <a:r>
              <a:rPr lang="en-US" sz="2800" i="1" dirty="0" smtClean="0"/>
              <a:t>between </a:t>
            </a:r>
            <a:r>
              <a:rPr lang="en-US" sz="2800" dirty="0" smtClean="0"/>
              <a:t>the motorcycle and the jet ski. 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The lottery prize was divided </a:t>
            </a:r>
            <a:r>
              <a:rPr lang="en-US" sz="2800" i="1" dirty="0" smtClean="0"/>
              <a:t>among</a:t>
            </a:r>
            <a:r>
              <a:rPr lang="en-US" sz="2800" dirty="0" smtClean="0"/>
              <a:t> the three winners.</a:t>
            </a:r>
          </a:p>
          <a:p>
            <a:pPr marL="996696" lvl="2" fontAlgn="auto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Ray was choosing </a:t>
            </a:r>
            <a:r>
              <a:rPr lang="en-US" sz="2800" i="1" dirty="0" smtClean="0"/>
              <a:t>between </a:t>
            </a:r>
            <a:r>
              <a:rPr lang="en-US" sz="2800" dirty="0" smtClean="0"/>
              <a:t> the Democratic and Libertarian parties.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Quick Check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Prepositions</a:t>
            </a:r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dirty="0" smtClean="0"/>
              <a:t>Billy was not exactly Mr. Popularity at school</a:t>
            </a:r>
            <a:r>
              <a:rPr lang="en-US" dirty="0" smtClean="0"/>
              <a:t>.</a:t>
            </a:r>
          </a:p>
          <a:p>
            <a:pPr marL="962025" lvl="1" indent="-514350">
              <a:buFont typeface="Corbel" pitchFamily="34" charset="0"/>
              <a:buAutoNum type="arabicPeriod"/>
            </a:pPr>
            <a:endParaRPr lang="en-US" sz="1000" dirty="0" smtClean="0"/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dirty="0" smtClean="0"/>
              <a:t>Like many schools, the Junior High was divided into cliques: jocks, cheerleaders, theater people, and goofs. </a:t>
            </a:r>
            <a:endParaRPr lang="en-US" dirty="0" smtClean="0"/>
          </a:p>
          <a:p>
            <a:pPr marL="962025" lvl="1" indent="-514350">
              <a:buFont typeface="Corbel" pitchFamily="34" charset="0"/>
              <a:buAutoNum type="arabicPeriod"/>
            </a:pPr>
            <a:endParaRPr lang="en-US" sz="1000" dirty="0" smtClean="0"/>
          </a:p>
          <a:p>
            <a:pPr marL="962025" lvl="1" indent="-514350">
              <a:buFont typeface="Corbel" pitchFamily="34" charset="0"/>
              <a:buAutoNum type="arabicPeriod"/>
            </a:pPr>
            <a:r>
              <a:rPr lang="en-US" dirty="0" smtClean="0"/>
              <a:t>Billy was a member of none of them; he was in his own clique.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Conjunctions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Connect words or parts of sentences (phrases and clauses)</a:t>
            </a:r>
          </a:p>
          <a:p>
            <a:r>
              <a:rPr lang="en-US" sz="3600" smtClean="0"/>
              <a:t>Types</a:t>
            </a:r>
          </a:p>
          <a:p>
            <a:pPr lvl="1"/>
            <a:r>
              <a:rPr lang="en-US" sz="3200" smtClean="0"/>
              <a:t>Coordinating conjunctions</a:t>
            </a:r>
          </a:p>
          <a:p>
            <a:pPr lvl="2"/>
            <a:r>
              <a:rPr lang="en-US" sz="2800" smtClean="0"/>
              <a:t>Connect equal parts of sentences; words to words, phrases to phrases, and clauses to clauses. </a:t>
            </a:r>
          </a:p>
          <a:p>
            <a:pPr lvl="2"/>
            <a:r>
              <a:rPr lang="en-US" sz="2800" smtClean="0"/>
              <a:t>Vince </a:t>
            </a:r>
            <a:r>
              <a:rPr lang="en-US" sz="2800" i="1" smtClean="0"/>
              <a:t>and</a:t>
            </a:r>
            <a:r>
              <a:rPr lang="en-US" sz="2800" smtClean="0"/>
              <a:t> Mia were late to the party.</a:t>
            </a:r>
          </a:p>
          <a:p>
            <a:pPr lvl="3"/>
            <a:r>
              <a:rPr lang="en-US" sz="2400" i="1" smtClean="0"/>
              <a:t>And, or, but, for, nor, so,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Conjunctions (Continued)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/>
          <a:lstStyle/>
          <a:p>
            <a:r>
              <a:rPr lang="en-US" sz="3600" smtClean="0"/>
              <a:t>Correlative conjunctions</a:t>
            </a:r>
          </a:p>
          <a:p>
            <a:pPr lvl="1"/>
            <a:r>
              <a:rPr lang="en-US" sz="3200" smtClean="0"/>
              <a:t>“Seesaw conjunctions”</a:t>
            </a:r>
          </a:p>
          <a:p>
            <a:pPr lvl="1"/>
            <a:r>
              <a:rPr lang="en-US" sz="3200" smtClean="0"/>
              <a:t>Two conjunctions in one; connect equal parts together</a:t>
            </a:r>
          </a:p>
          <a:p>
            <a:pPr lvl="2"/>
            <a:r>
              <a:rPr lang="en-US" sz="2800" i="1" smtClean="0"/>
              <a:t>Either</a:t>
            </a:r>
            <a:r>
              <a:rPr lang="en-US" sz="2800" smtClean="0"/>
              <a:t> Vic </a:t>
            </a:r>
            <a:r>
              <a:rPr lang="en-US" sz="2800" i="1" smtClean="0"/>
              <a:t>or</a:t>
            </a:r>
            <a:r>
              <a:rPr lang="en-US" sz="2800" smtClean="0"/>
              <a:t> Eddie would get promoted.</a:t>
            </a:r>
          </a:p>
          <a:p>
            <a:pPr lvl="2"/>
            <a:r>
              <a:rPr lang="en-US" sz="2800" smtClean="0"/>
              <a:t>Bruce wanted </a:t>
            </a:r>
            <a:r>
              <a:rPr lang="en-US" sz="2800" i="1" smtClean="0"/>
              <a:t>not only</a:t>
            </a:r>
            <a:r>
              <a:rPr lang="en-US" sz="2800" smtClean="0"/>
              <a:t> fame and riches </a:t>
            </a:r>
            <a:r>
              <a:rPr lang="en-US" sz="2800" i="1" smtClean="0"/>
              <a:t>but also</a:t>
            </a:r>
            <a:r>
              <a:rPr lang="en-US" sz="2800" smtClean="0"/>
              <a:t>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1047</Words>
  <Application>Microsoft Office PowerPoint</Application>
  <PresentationFormat>On-screen Show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1_Office Theme</vt:lpstr>
      <vt:lpstr>2_Module</vt:lpstr>
      <vt:lpstr>1_Module</vt:lpstr>
      <vt:lpstr>Slide 1</vt:lpstr>
      <vt:lpstr>Bell Ringer</vt:lpstr>
      <vt:lpstr>Grammar Review</vt:lpstr>
      <vt:lpstr>Quick Check</vt:lpstr>
      <vt:lpstr>Prepositions</vt:lpstr>
      <vt:lpstr>Prepositions (Continued)</vt:lpstr>
      <vt:lpstr>Quick Check</vt:lpstr>
      <vt:lpstr>Conjunctions</vt:lpstr>
      <vt:lpstr>Conjunctions (Continued)</vt:lpstr>
      <vt:lpstr>Conjunctions (Continued)</vt:lpstr>
      <vt:lpstr>Pronouns</vt:lpstr>
      <vt:lpstr>Personal Pronouns</vt:lpstr>
      <vt:lpstr>Personal Pronouns</vt:lpstr>
      <vt:lpstr>Personal Pronouns</vt:lpstr>
      <vt:lpstr>Mirror Pronouns</vt:lpstr>
      <vt:lpstr>Question Pronouns</vt:lpstr>
      <vt:lpstr>Question Pronouns</vt:lpstr>
      <vt:lpstr>Pointing Pronouns</vt:lpstr>
      <vt:lpstr>Indefinite Pronouns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98</cp:revision>
  <dcterms:created xsi:type="dcterms:W3CDTF">2018-08-16T12:23:19Z</dcterms:created>
  <dcterms:modified xsi:type="dcterms:W3CDTF">2018-08-27T15:34:23Z</dcterms:modified>
</cp:coreProperties>
</file>