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Override2.xml" ContentType="application/vnd.openxmlformats-officedocument.themeOverride+xml"/>
  <Override PartName="/ppt/slideLayouts/slideLayout4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</p:sldMasterIdLst>
  <p:sldIdLst>
    <p:sldId id="257" r:id="rId5"/>
    <p:sldId id="300" r:id="rId6"/>
    <p:sldId id="301" r:id="rId7"/>
    <p:sldId id="299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94" r:id="rId18"/>
    <p:sldId id="295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1C6827-46EF-41E3-995C-8E6784B9B644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0D0B9-8865-409B-9399-A448CE5813E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BF010-F422-4ABC-9BD0-3827AFCACDF9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C6D06-B698-4354-B6F1-AB86932C630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A45C62-68D4-4275-94E0-E71985CA1299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96EA5-94DF-4738-A0A5-FDB4531E6CC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559B7DF-088E-4CFE-8564-8754C5B950E4}" type="datetime1">
              <a:rPr lang="en-US" smtClean="0">
                <a:solidFill>
                  <a:prstClr val="white">
                    <a:tint val="95000"/>
                  </a:prstClr>
                </a:solidFill>
              </a:rPr>
              <a:pPr>
                <a:defRPr/>
              </a:pPr>
              <a:t>8/24/2018</a:t>
            </a:fld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44A8A6-E1D7-4C33-9471-785E77E6A66F}" type="slidenum">
              <a:rPr lang="en-US" smtClean="0">
                <a:solidFill>
                  <a:prstClr val="white">
                    <a:tint val="9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825A8F-1A9D-4468-A821-53975F884D32}" type="datetime1">
              <a:rPr lang="en-US" smtClean="0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8/24/2018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3A7431-CC3F-44B4-B7AC-348400C90A16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D844E0-4DFD-4424-BC67-6E7A456D0337}" type="datetime1">
              <a:rPr lang="en-US" smtClean="0">
                <a:solidFill>
                  <a:prstClr val="white">
                    <a:tint val="95000"/>
                  </a:prstClr>
                </a:solidFill>
              </a:rPr>
              <a:pPr>
                <a:defRPr/>
              </a:pPr>
              <a:t>8/24/2018</a:t>
            </a:fld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D1182F-3412-4B97-B4AD-A15634503C92}" type="slidenum">
              <a:rPr lang="en-US" smtClean="0">
                <a:solidFill>
                  <a:prstClr val="white">
                    <a:tint val="9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CD68C5-36DA-4117-A0A3-ED4D2415F791}" type="datetime1">
              <a:rPr lang="en-US" smtClean="0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8/24/2018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3C6509-E6F3-461C-9AF9-53A4793BE544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F7BD19-C60C-4798-8F9B-39D01D258490}" type="datetime1">
              <a:rPr lang="en-US" smtClean="0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8/24/2018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23AD69-8695-49DE-A441-AE191AB208E4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B3ADBC-E4B5-48A8-AEBF-A286F5F8367B}" type="datetime1">
              <a:rPr lang="en-US" smtClean="0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8/24/2018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781751-2A91-4532-A6B1-8C4105B8CDA8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99B8335-5223-471E-96D1-DAABA8E9FCD5}" type="datetime1">
              <a:rPr lang="en-US" smtClean="0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8/24/2018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CF2141-E62D-4C65-B012-087A44D2B6C1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EA3927-2E7F-4937-893F-54F93481A225}" type="datetime1">
              <a:rPr lang="en-US" smtClean="0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8/24/2018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777FB4-36EF-4560-836D-857073440DA4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FBFF03-4297-401B-8FC9-5D5F2713DC1B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FB8EE3-9D89-4576-93B8-27EAA937435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pPr>
              <a:defRPr/>
            </a:pPr>
            <a:fld id="{1FC8F50B-3593-4694-A542-5E481F35AF54}" type="datetime1">
              <a:rPr lang="en-US" smtClean="0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8/24/2018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pPr>
              <a:defRPr/>
            </a:pPr>
            <a:fld id="{A1C9F9B7-A71D-4AEC-A20A-3AF4A6D5D45A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E4F44D-3F3A-404C-A098-939979A0E307}" type="datetime1">
              <a:rPr lang="en-US" smtClean="0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8/24/2018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530902-AC93-415F-B3C0-CD977F771AF6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E39621-C59C-4E64-BDAF-35C652C179E8}" type="datetime1">
              <a:rPr lang="en-US" smtClean="0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8/24/2018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489B05-FE03-4948-AB29-85FE819BCC60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9"/>
          <p:cNvSpPr/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tIns="0" bIns="0" anchor="t"/>
          <a:lstStyle>
            <a:lvl1pPr algn="l">
              <a:defRPr sz="47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22F51B-A41F-463D-A1C2-3F79855B78B4}" type="datetime1">
              <a:rPr lang="en-US">
                <a:solidFill>
                  <a:prstClr val="white">
                    <a:tint val="95000"/>
                  </a:prstClr>
                </a:solidFill>
              </a:rPr>
              <a:pPr>
                <a:defRPr/>
              </a:pPr>
              <a:t>8/24/2018</a:t>
            </a:fld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F6B407-A44F-4F55-ACD0-2B59ADF2BF25}" type="slidenum">
              <a:rPr lang="en-US">
                <a:solidFill>
                  <a:prstClr val="white">
                    <a:tint val="9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9CCF8D-8F1C-4151-BD64-B71716AD1E6C}" type="datetime1">
              <a:rPr lang="en-US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8/24/2018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F3EBB2-0921-43A9-9DF7-3788080D9127}" type="slidenum">
              <a:rPr lang="en-US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 bwMode="ltGray">
          <a:xfrm>
            <a:off x="0" y="0"/>
            <a:ext cx="9144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11"/>
          <p:cNvSpPr/>
          <p:nvPr/>
        </p:nvSpPr>
        <p:spPr bwMode="invGray">
          <a:xfrm>
            <a:off x="0" y="2601913"/>
            <a:ext cx="9144000" cy="46037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0920C-410F-421C-8562-8C3E1692C805}" type="datetime1">
              <a:rPr lang="en-US">
                <a:solidFill>
                  <a:prstClr val="white">
                    <a:tint val="95000"/>
                  </a:prstClr>
                </a:solidFill>
              </a:rPr>
              <a:pPr>
                <a:defRPr/>
              </a:pPr>
              <a:t>8/24/2018</a:t>
            </a:fld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1304DE-2CFC-4BDA-BCEA-143D4EC284A7}" type="slidenum">
              <a:rPr lang="en-US">
                <a:solidFill>
                  <a:prstClr val="white">
                    <a:tint val="9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B211ED-F550-452F-9DAD-F03AD90920CA}" type="datetime1">
              <a:rPr lang="en-US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8/24/2018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FE51E2-9BC8-4E90-998F-CE5396F691C2}" type="slidenum">
              <a:rPr lang="en-US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D23061-592B-49D3-B849-57633B714DAE}" type="datetime1">
              <a:rPr lang="en-US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8/24/2018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C3DDB2-D82E-48D2-A28F-9B33AE08565D}" type="slidenum">
              <a:rPr lang="en-US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7DF54F-2B63-4E1F-82AD-300266F1CACC}" type="datetime1">
              <a:rPr lang="en-US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8/24/2018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98C944-FC53-48A7-82C5-293B9F4C255D}" type="slidenum">
              <a:rPr lang="en-US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1C8150-DF7C-46CC-BCE4-C86D041CD333}" type="datetime1">
              <a:rPr lang="en-US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8/24/2018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BAE4D9-AF34-4E34-A8C0-139B54A0BA84}" type="slidenum">
              <a:rPr lang="en-US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56D547-38F6-4EC6-B93D-F286EBB77EE4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C3C5A6-1566-4BC4-B105-C995FD4AFF0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A4453-DDD0-4B28-86FD-FD2FCABE5A3C}" type="datetime1">
              <a:rPr lang="en-US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8/24/2018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39A84-FC40-4C35-8065-DE5DC3B7979E}" type="slidenum">
              <a:rPr lang="en-US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/>
          <p:nvPr/>
        </p:nvSpPr>
        <p:spPr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 bwMode="invGray"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165100" y="1169988"/>
            <a:ext cx="2522538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7164E2-9A8B-4661-9697-AB277DD05631}" type="datetime1">
              <a:rPr lang="en-US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8/24/2018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300" y="1169988"/>
            <a:ext cx="5194300" cy="201612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138" y="1169988"/>
            <a:ext cx="733425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37338A-2264-4935-AD7E-1014891074EB}" type="slidenum">
              <a:rPr lang="en-US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8845B-1B57-49B3-8BCE-7D61FB311C5B}" type="datetime1">
              <a:rPr lang="en-US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8/24/2018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0F51DA-2DD0-477A-9FEA-634BA7039CFE}" type="slidenum">
              <a:rPr lang="en-US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 bwMode="invGray">
          <a:xfrm>
            <a:off x="6599238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7"/>
          <p:cNvSpPr/>
          <p:nvPr/>
        </p:nvSpPr>
        <p:spPr bwMode="ltGray">
          <a:xfrm>
            <a:off x="6648450" y="0"/>
            <a:ext cx="25146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FAC3A0-F2D6-4BB2-884F-BDA8BBA182CA}" type="datetime1">
              <a:rPr lang="en-US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8/24/2018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013" y="6376988"/>
            <a:ext cx="38369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AA313D-3E4A-4693-822B-ED5CB87AB3DC}" type="slidenum">
              <a:rPr lang="en-US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4464028"/>
            <a:ext cx="6858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3694376"/>
            <a:ext cx="6858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8/24/2018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8/24/2018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4464028"/>
            <a:ext cx="6858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3693675"/>
            <a:ext cx="6858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8/24/2018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825625"/>
            <a:ext cx="3768912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825625"/>
            <a:ext cx="377547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8/24/2018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681163"/>
            <a:ext cx="3768912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2505075"/>
            <a:ext cx="3768912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0" y="1681163"/>
            <a:ext cx="3776661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0" y="2505075"/>
            <a:ext cx="377666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8/24/2018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8/24/2018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091A96-9C4E-4EF8-929D-EF98BA9A8916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43A729-9064-4A1D-92BA-5CBD48D6227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8/24/2018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8/24/2018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8/24/2018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367161"/>
            <a:ext cx="78867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987426"/>
            <a:ext cx="78867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5186516"/>
            <a:ext cx="7885509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8/24/2018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489399"/>
            <a:ext cx="7885509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8/24/2018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365125"/>
            <a:ext cx="6977064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4501729"/>
            <a:ext cx="7884318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8/24/2018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3283" y="786824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defTabSz="457200"/>
            <a:r>
              <a:rPr lang="en-US" sz="8000" dirty="0">
                <a:solidFill>
                  <a:prstClr val="white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74320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457200"/>
            <a:r>
              <a:rPr lang="en-US" sz="8000" dirty="0">
                <a:solidFill>
                  <a:prstClr val="white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326968"/>
            <a:ext cx="78867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850581"/>
            <a:ext cx="7885509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8/24/2018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88595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598" y="257175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6" y="1885950"/>
            <a:ext cx="220218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257175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7" y="1885950"/>
            <a:ext cx="2199085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7" y="257175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8/24/2018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4297503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2256354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4873766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4297503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56354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3" y="4873765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2" y="4297503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1" y="2256354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4873763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8/24/2018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8/24/2018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02DC8-96AF-43E9-9C3E-0E8129D5B945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E387E-C5C2-4D23-976C-3880525CE77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8/24/2018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A89C6-9CCF-4C16-A911-FD778ADAED65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BC4AE7-BB4E-4346-84F8-7FAB202E7F6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A9C1BC-D9B7-4967-A3C2-B6E5A693F984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358958-2783-4321-8EA5-26F9914701F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63ABC2-0B0A-4926-A861-319D4B203E1C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35AB1A-612B-45F2-8151-4ACBDFE4022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B130A-CCB1-47A9-80CB-A72F277FC763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2A8636-0969-426E-A778-7DD23F020BB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12C6D41-86F4-4E23-AD09-1DDF522B26CB}" type="datetime1">
              <a:rPr lang="en-US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8/24/2018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A3FFB67-F4B1-4B01-BC42-6141F22FDE1F}" type="slidenum">
              <a:rPr lang="en-US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865FAFE-94BC-4D77-AA0E-2EF174B53B84}" type="datetime1">
              <a:rPr lang="en-US" smtClean="0">
                <a:solidFill>
                  <a:prstClr val="black">
                    <a:tint val="95000"/>
                  </a:prstClr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8/24/2018</a:t>
            </a:fld>
            <a:endParaRPr lang="en-US">
              <a:solidFill>
                <a:prstClr val="black">
                  <a:tint val="9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9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9C769F4-EE49-4319-8795-5FC84EA7BED0}" type="slidenum">
              <a:rPr lang="en-US" smtClean="0">
                <a:solidFill>
                  <a:prstClr val="black">
                    <a:tint val="95000"/>
                  </a:prstClr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95000"/>
                </a:prstClr>
              </a:solidFill>
              <a:latin typeface="Arial" charset="0"/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31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 smtClean="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9BD2A7C-94F1-42E2-B265-FA1F0E5697A3}" type="datetime1">
              <a:rPr lang="en-US">
                <a:solidFill>
                  <a:prstClr val="black">
                    <a:tint val="95000"/>
                  </a:prstClr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8/24/2018</a:t>
            </a:fld>
            <a:endParaRPr lang="en-US">
              <a:solidFill>
                <a:prstClr val="black">
                  <a:tint val="9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9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 smtClean="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E68165D-B297-46BE-8E2F-E96E654938AA}" type="slidenum">
              <a:rPr lang="en-US">
                <a:solidFill>
                  <a:prstClr val="black">
                    <a:tint val="95000"/>
                  </a:prstClr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95000"/>
                </a:prstClr>
              </a:solidFill>
              <a:latin typeface="Arial" charset="0"/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500" b="1" kern="1200">
          <a:solidFill>
            <a:srgbClr val="FFC80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9pPr>
      <a:extLst/>
    </p:titleStyle>
    <p:bodyStyle>
      <a:lvl1pPr marL="438150" indent="-319088" algn="l" rtl="0" fontAlgn="base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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0250" indent="-2730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fontAlgn="base">
        <a:spcBef>
          <a:spcPct val="20000"/>
        </a:spcBef>
        <a:spcAft>
          <a:spcPct val="0"/>
        </a:spcAft>
        <a:buClr>
          <a:srgbClr val="E66C7D"/>
        </a:buClr>
        <a:buFont typeface="Arial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025" indent="-182563" algn="l" rtl="0" fontAlgn="base">
        <a:spcBef>
          <a:spcPct val="20000"/>
        </a:spcBef>
        <a:spcAft>
          <a:spcPct val="0"/>
        </a:spcAft>
        <a:buClr>
          <a:srgbClr val="6BB76D"/>
        </a:buClr>
        <a:buFont typeface="Arial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575" indent="-182563" algn="l" rtl="0" fontAlgn="base">
        <a:spcBef>
          <a:spcPct val="20000"/>
        </a:spcBef>
        <a:spcAft>
          <a:spcPct val="0"/>
        </a:spcAft>
        <a:buClr>
          <a:srgbClr val="E88651"/>
        </a:buClr>
        <a:buFont typeface="Wingdings 3" pitchFamily="18" charset="2"/>
        <a:buChar char=""/>
        <a:defRPr lang="en-US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825625"/>
            <a:ext cx="76753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defTabSz="457200"/>
            <a:fld id="{51CF1133-3259-4C45-BABA-5B62D9C6F78D}" type="datetimeFigureOut">
              <a:rPr lang="en-US" dirty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 defTabSz="457200"/>
              <a:t>8/24/2018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defTabSz="457200"/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defTabSz="457200"/>
            <a:fld id="{6D22F896-40B5-4ADD-8801-0D06FADFA095}" type="slidenum">
              <a:rPr lang="en-US" dirty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 defTabSz="457200"/>
              <a:t>‹#›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dhopkins@d88a.org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52400" y="533400"/>
          <a:ext cx="8763000" cy="3352800"/>
        </p:xfrm>
        <a:graphic>
          <a:graphicData uri="http://schemas.openxmlformats.org/drawingml/2006/table">
            <a:tbl>
              <a:tblPr/>
              <a:tblGrid>
                <a:gridCol w="3962400"/>
                <a:gridCol w="4800600"/>
              </a:tblGrid>
              <a:tr h="167640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  <a:cs typeface="Arial" charset="0"/>
                        </a:rPr>
                        <a:t>Yesterday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  <a:cs typeface="Arial" charset="0"/>
                        </a:rPr>
                        <a:t>Handouts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  <a:cs typeface="Arial" charset="0"/>
                        </a:rPr>
                        <a:t>1.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  <a:cs typeface="Arial" charset="0"/>
                        </a:rPr>
                        <a:t>Parts of Speech Worksheet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  <a:cs typeface="Arial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  <a:cs typeface="Arial" charset="0"/>
                        </a:rPr>
                        <a:t>Homework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  <a:cs typeface="Arial" charset="0"/>
                        </a:rPr>
                        <a:t>1. Summer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  <a:cs typeface="Arial" charset="0"/>
                        </a:rPr>
                        <a:t>Reading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  <a:cs typeface="Arial" charset="0"/>
                        </a:rPr>
                        <a:t>Assessment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  <a:cs typeface="Arial" charset="0"/>
                        </a:rPr>
                        <a:t>2. Parts of Speech Worksheet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  <a:cs typeface="Arial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  <a:cs typeface="Arial" charset="0"/>
                        </a:rPr>
                        <a:t>Due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  <a:cs typeface="Arial" charset="0"/>
                        </a:rPr>
                        <a:t>1. None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  <a:cs typeface="Arial" charset="0"/>
                        </a:rPr>
                        <a:t>August </a:t>
                      </a:r>
                      <a:r>
                        <a:rPr kumimoji="0" lang="en-US" sz="2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  <a:cs typeface="Arial" charset="0"/>
                        </a:rPr>
                        <a:t>24, </a:t>
                      </a:r>
                      <a:r>
                        <a:rPr kumimoji="0" lang="en-US" sz="2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  <a:cs typeface="Arial" charset="0"/>
                        </a:rPr>
                        <a:t>2018 </a:t>
                      </a:r>
                      <a:r>
                        <a:rPr kumimoji="0" lang="en-US" sz="2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  <a:cs typeface="Arial" charset="0"/>
                        </a:rPr>
                        <a:t>(Friday</a:t>
                      </a:r>
                      <a:r>
                        <a:rPr kumimoji="0" lang="en-US" sz="2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  <a:cs typeface="Arial" charset="0"/>
                        </a:rPr>
                        <a:t>)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  <a:cs typeface="Arial" charset="0"/>
                      </a:endParaRP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  <a:cs typeface="Arial" charset="0"/>
                        </a:rPr>
                        <a:t>1. Bell Ringer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  <a:cs typeface="Arial" charset="0"/>
                        </a:rPr>
                        <a:t>2. Summer Reading Assessment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  <a:cs typeface="Arial" charset="0"/>
                      </a:endParaRP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  <a:cs typeface="Arial" charset="0"/>
                        </a:rPr>
                        <a:t>My Email: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  <a:cs typeface="Arial" charset="0"/>
                          <a:hlinkClick r:id="rId3"/>
                        </a:rPr>
                        <a:t>dhopkins@d88a.org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764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  <a:cs typeface="Arial" charset="0"/>
                        </a:rPr>
                        <a:t>Today’s Homework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  <a:cs typeface="Arial" charset="0"/>
                        </a:rPr>
                        <a:t>1. Summer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  <a:cs typeface="Arial" charset="0"/>
                        </a:rPr>
                        <a:t>Reading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  <a:cs typeface="Arial" charset="0"/>
                        </a:rPr>
                        <a:t>Assessment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  <a:cs typeface="Arial" charset="0"/>
                        </a:rPr>
                        <a:t>2. Parts of Speech Worksheet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52400" y="152400"/>
          <a:ext cx="8763000" cy="371475"/>
        </p:xfrm>
        <a:graphic>
          <a:graphicData uri="http://schemas.openxmlformats.org/drawingml/2006/table">
            <a:tbl>
              <a:tblPr/>
              <a:tblGrid>
                <a:gridCol w="876300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charset="0"/>
                          <a:cs typeface="Arial" charset="0"/>
                        </a:rPr>
                        <a:t>8</a:t>
                      </a:r>
                      <a:r>
                        <a:rPr kumimoji="0" lang="en-US" sz="1800" b="1" i="1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charset="0"/>
                          <a:cs typeface="Arial" charset="0"/>
                        </a:rPr>
                        <a:t>th</a:t>
                      </a: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charset="0"/>
                          <a:cs typeface="Arial" charset="0"/>
                        </a:rPr>
                        <a:t> Grade English /Language Arts – Mr. Hopkins</a:t>
                      </a:r>
                    </a:p>
                  </a:txBody>
                  <a:tcPr marT="45798" marB="4579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78" name="Group 30"/>
          <p:cNvGraphicFramePr>
            <a:graphicFrameLocks noGrp="1"/>
          </p:cNvGraphicFramePr>
          <p:nvPr/>
        </p:nvGraphicFramePr>
        <p:xfrm>
          <a:off x="152400" y="3962400"/>
          <a:ext cx="8763000" cy="2806786"/>
        </p:xfrm>
        <a:graphic>
          <a:graphicData uri="http://schemas.openxmlformats.org/drawingml/2006/table">
            <a:tbl>
              <a:tblPr/>
              <a:tblGrid>
                <a:gridCol w="4381500"/>
                <a:gridCol w="4381500"/>
              </a:tblGrid>
              <a:tr h="335151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cs typeface="Arial" charset="0"/>
                        </a:rPr>
                        <a:t>Unit 1: Summer Reading</a:t>
                      </a:r>
                      <a:endParaRPr kumimoji="0" lang="en-US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cs typeface="Arial" charset="0"/>
                      </a:endParaRPr>
                    </a:p>
                  </a:txBody>
                  <a:tcPr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51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cs typeface="Arial" charset="0"/>
                        </a:rPr>
                        <a:t>Daily Assignments/Moments</a:t>
                      </a:r>
                    </a:p>
                  </a:txBody>
                  <a:tcPr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cs typeface="Arial" charset="0"/>
                        </a:rPr>
                        <a:t>Assessments</a:t>
                      </a:r>
                    </a:p>
                  </a:txBody>
                  <a:tcPr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</a:tr>
              <a:tr h="17983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cs typeface="Arial" charset="0"/>
                        </a:rPr>
                        <a:t>1.  Parts of Speech Pre-Test – 10pts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cs typeface="Arial" charset="0"/>
                      </a:endParaRPr>
                    </a:p>
                  </a:txBody>
                  <a:tcPr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cs typeface="Arial" charset="0"/>
                      </a:endParaRPr>
                    </a:p>
                  </a:txBody>
                  <a:tcPr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07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cs typeface="Arial" charset="0"/>
                        </a:rPr>
                        <a:t>All documents and assignments will be loaded onto my class page</a:t>
                      </a:r>
                    </a:p>
                  </a:txBody>
                  <a:tcPr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Character Changes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Static</a:t>
            </a:r>
          </a:p>
          <a:p>
            <a:pPr lvl="1"/>
            <a:r>
              <a:rPr lang="en-US" dirty="0"/>
              <a:t>Static characters experience a minimal change or no change at all over the course of the story.</a:t>
            </a:r>
          </a:p>
          <a:p>
            <a:pPr lvl="1"/>
            <a:r>
              <a:rPr lang="en-US" dirty="0"/>
              <a:t>The character is consistent throughout the story.</a:t>
            </a:r>
          </a:p>
          <a:p>
            <a:pPr lvl="2"/>
            <a:r>
              <a:rPr lang="en-US" dirty="0"/>
              <a:t>Examples</a:t>
            </a:r>
          </a:p>
          <a:p>
            <a:pPr lvl="3"/>
            <a:r>
              <a:rPr lang="en-US" dirty="0"/>
              <a:t>Nick Fury</a:t>
            </a:r>
          </a:p>
          <a:p>
            <a:pPr lvl="3"/>
            <a:r>
              <a:rPr lang="en-US" dirty="0" smtClean="0"/>
              <a:t>Scar</a:t>
            </a:r>
          </a:p>
          <a:p>
            <a:pPr lvl="3"/>
            <a:r>
              <a:rPr lang="en-US" dirty="0" smtClean="0"/>
              <a:t>Road Runner and Wile E. Coyote</a:t>
            </a:r>
            <a:endParaRPr lang="en-US" dirty="0"/>
          </a:p>
        </p:txBody>
      </p:sp>
      <p:pic>
        <p:nvPicPr>
          <p:cNvPr id="2" name="Picture 2" descr="https://img.buzzfeed.com/buzzfeed-static/static/enhanced/webdr06/2013/7/2/11/enhanced-buzz-31452-1372780296-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3733800"/>
            <a:ext cx="2286000" cy="1284732"/>
          </a:xfrm>
          <a:prstGeom prst="rect">
            <a:avLst/>
          </a:prstGeom>
          <a:noFill/>
        </p:spPr>
      </p:pic>
      <p:pic>
        <p:nvPicPr>
          <p:cNvPr id="7172" name="Picture 4" descr="http://images.fastcompany.com/upload/Roadrunner-Coyote-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5134356"/>
            <a:ext cx="2971800" cy="1723644"/>
          </a:xfrm>
          <a:prstGeom prst="rect">
            <a:avLst/>
          </a:prstGeom>
          <a:noFill/>
        </p:spPr>
      </p:pic>
      <p:pic>
        <p:nvPicPr>
          <p:cNvPr id="7174" name="Picture 6" descr="http://vignette1.wikia.nocookie.net/agentsofshield/images/6/6c/Nick_Fury_(Earth-199999)_from_Captain_America_The_Winter_Soldier.jpg/revision/latest?cb=2014042003343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267200"/>
            <a:ext cx="1414946" cy="1562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3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8" dur="1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1" dur="1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Characterization 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Characterization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an author/playwright gives their characters identifiable qualities that is called characterization. </a:t>
            </a:r>
          </a:p>
          <a:p>
            <a:endParaRPr lang="en-US" dirty="0" smtClean="0"/>
          </a:p>
          <a:p>
            <a:r>
              <a:rPr lang="en-US" dirty="0" smtClean="0"/>
              <a:t>This is the process by which the writer reveals the personality of a character.</a:t>
            </a:r>
          </a:p>
          <a:p>
            <a:endParaRPr lang="en-US" dirty="0" smtClean="0"/>
          </a:p>
          <a:p>
            <a:r>
              <a:rPr lang="en-US" dirty="0" smtClean="0"/>
              <a:t>This can be done </a:t>
            </a:r>
            <a:r>
              <a:rPr lang="en-US" b="1" dirty="0" smtClean="0"/>
              <a:t>directly </a:t>
            </a:r>
            <a:r>
              <a:rPr lang="en-US" dirty="0" smtClean="0"/>
              <a:t>and </a:t>
            </a:r>
            <a:r>
              <a:rPr lang="en-US" b="1" dirty="0" smtClean="0"/>
              <a:t>indirectly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Characterization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Direct Characterization</a:t>
            </a:r>
            <a:r>
              <a:rPr lang="en-US" dirty="0" smtClean="0"/>
              <a:t> </a:t>
            </a:r>
            <a:r>
              <a:rPr lang="en-US" i="1" dirty="0" smtClean="0"/>
              <a:t>tells</a:t>
            </a:r>
            <a:r>
              <a:rPr lang="en-US" dirty="0" smtClean="0"/>
              <a:t> the audience what the personality of the character is.</a:t>
            </a:r>
            <a:endParaRPr lang="en-US" b="1" dirty="0" smtClean="0"/>
          </a:p>
          <a:p>
            <a:pPr lvl="1">
              <a:buNone/>
            </a:pPr>
            <a:endParaRPr lang="en-US" b="1" dirty="0" smtClean="0"/>
          </a:p>
          <a:p>
            <a:pPr lvl="1"/>
            <a:r>
              <a:rPr lang="en-US" b="1" dirty="0" smtClean="0"/>
              <a:t>“Scrooge! a squeezing, wrenching, grasping, scraping, clutching, covetous, old sinner!...” (665)</a:t>
            </a:r>
          </a:p>
          <a:p>
            <a:pPr lvl="1"/>
            <a:endParaRPr 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Characterization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Indirect Characterization</a:t>
            </a:r>
            <a:r>
              <a:rPr lang="en-US" dirty="0" smtClean="0"/>
              <a:t> shows things that reveal the personality of the character. </a:t>
            </a:r>
          </a:p>
          <a:p>
            <a:endParaRPr lang="en-US" b="1" dirty="0" smtClean="0"/>
          </a:p>
          <a:p>
            <a:pPr lvl="1"/>
            <a:r>
              <a:rPr lang="en-US" b="1" dirty="0" smtClean="0"/>
              <a:t>NEPHEW: [Cheerfully: surprising Scrooge] A Merry Christmas to you, Uncle! God save you!</a:t>
            </a:r>
          </a:p>
          <a:p>
            <a:pPr lvl="1"/>
            <a:endParaRPr lang="en-US" b="1" dirty="0" smtClean="0"/>
          </a:p>
          <a:p>
            <a:pPr lvl="1"/>
            <a:r>
              <a:rPr lang="en-US" b="1" dirty="0" smtClean="0"/>
              <a:t>SCROOGE: Bah! Humbug! (667)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Indirect Characterization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Five types of indirect characterization. </a:t>
            </a:r>
            <a:r>
              <a:rPr lang="en-US" b="1" dirty="0" smtClean="0"/>
              <a:t>(STEAL)</a:t>
            </a:r>
          </a:p>
          <a:p>
            <a:endParaRPr lang="en-US" dirty="0" smtClean="0"/>
          </a:p>
          <a:p>
            <a:pPr lvl="1"/>
            <a:r>
              <a:rPr lang="en-US" b="1" dirty="0" smtClean="0"/>
              <a:t>Speech – </a:t>
            </a:r>
            <a:r>
              <a:rPr lang="en-US" dirty="0" smtClean="0"/>
              <a:t>What does the character say? How do they speak?</a:t>
            </a:r>
            <a:endParaRPr lang="en-US" b="1" dirty="0" smtClean="0"/>
          </a:p>
          <a:p>
            <a:pPr lvl="1"/>
            <a:r>
              <a:rPr lang="en-US" b="1" dirty="0" smtClean="0"/>
              <a:t>Thoughts – </a:t>
            </a:r>
            <a:r>
              <a:rPr lang="en-US" dirty="0" smtClean="0"/>
              <a:t>What is revealed through the character’s private thoughts? (Monologue)</a:t>
            </a:r>
            <a:endParaRPr lang="en-US" b="1" dirty="0" smtClean="0"/>
          </a:p>
          <a:p>
            <a:pPr lvl="1"/>
            <a:r>
              <a:rPr lang="en-US" b="1" dirty="0" smtClean="0"/>
              <a:t>Effect – </a:t>
            </a:r>
            <a:r>
              <a:rPr lang="en-US" dirty="0" smtClean="0"/>
              <a:t>What is revealed through the character’s effect on other people? How do other characters react? </a:t>
            </a:r>
            <a:endParaRPr lang="en-US" b="1" dirty="0" smtClean="0"/>
          </a:p>
          <a:p>
            <a:pPr lvl="1"/>
            <a:r>
              <a:rPr lang="en-US" b="1" dirty="0" smtClean="0"/>
              <a:t>Actions – </a:t>
            </a:r>
            <a:r>
              <a:rPr lang="en-US" dirty="0" smtClean="0"/>
              <a:t>What does the character do? How does the character behave?</a:t>
            </a:r>
            <a:endParaRPr lang="en-US" b="1" dirty="0" smtClean="0"/>
          </a:p>
          <a:p>
            <a:pPr lvl="1"/>
            <a:r>
              <a:rPr lang="en-US" b="1" dirty="0" smtClean="0"/>
              <a:t>Looks – </a:t>
            </a:r>
            <a:r>
              <a:rPr lang="en-US" dirty="0" smtClean="0"/>
              <a:t>What does the character look like? How do they dress?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2971800" cy="1252728"/>
          </a:xfrm>
        </p:spPr>
        <p:txBody>
          <a:bodyPr/>
          <a:lstStyle/>
          <a:p>
            <a:r>
              <a:rPr lang="en-US" dirty="0" smtClean="0"/>
              <a:t>Bell Ringer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276600" y="152400"/>
            <a:ext cx="5334000" cy="1252728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500" b="1" dirty="0" smtClean="0">
                <a:solidFill>
                  <a:srgbClr val="FFC800"/>
                </a:solidFill>
                <a:cs typeface="Arial" charset="0"/>
              </a:rPr>
              <a:t>- Brain Teaser</a:t>
            </a:r>
            <a:endParaRPr lang="en-US" sz="4500" b="1" dirty="0">
              <a:solidFill>
                <a:srgbClr val="FFC800"/>
              </a:solidFill>
              <a:cs typeface="Arial" charset="0"/>
            </a:endParaRPr>
          </a:p>
        </p:txBody>
      </p:sp>
      <p:pic>
        <p:nvPicPr>
          <p:cNvPr id="1026" name="Picture 2" descr="J:\Richland - Year 04\Brain Teasers\Parking Ridd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752600"/>
            <a:ext cx="8128000" cy="4572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2971800" cy="1252728"/>
          </a:xfrm>
        </p:spPr>
        <p:txBody>
          <a:bodyPr/>
          <a:lstStyle/>
          <a:p>
            <a:r>
              <a:rPr lang="en-US" dirty="0" smtClean="0"/>
              <a:t>Bell Ringer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276600" y="152400"/>
            <a:ext cx="5334000" cy="1252728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500" b="1" dirty="0" smtClean="0">
                <a:solidFill>
                  <a:srgbClr val="FFC800"/>
                </a:solidFill>
                <a:cs typeface="Arial" charset="0"/>
              </a:rPr>
              <a:t>- Brain Teaser</a:t>
            </a:r>
            <a:endParaRPr lang="en-US" sz="4500" b="1" dirty="0">
              <a:solidFill>
                <a:srgbClr val="FFC800"/>
              </a:solidFill>
              <a:cs typeface="Arial" charset="0"/>
            </a:endParaRPr>
          </a:p>
        </p:txBody>
      </p:sp>
      <p:pic>
        <p:nvPicPr>
          <p:cNvPr id="1026" name="Picture 2" descr="J:\Richland - Year 04\Brain Teasers\Parking Ridd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457200" y="1752600"/>
            <a:ext cx="8128000" cy="4572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677150" cy="854074"/>
          </a:xfrm>
        </p:spPr>
        <p:txBody>
          <a:bodyPr/>
          <a:lstStyle/>
          <a:p>
            <a:r>
              <a:rPr lang="en-US" dirty="0" smtClean="0"/>
              <a:t>The Big Seven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686800" cy="5181600"/>
          </a:xfrm>
        </p:spPr>
        <p:txBody>
          <a:bodyPr>
            <a:normAutofit fontScale="850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does this character </a:t>
            </a:r>
            <a:r>
              <a:rPr lang="en-US" u="sng" dirty="0" smtClean="0"/>
              <a:t>want</a:t>
            </a:r>
            <a:r>
              <a:rPr lang="en-US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endParaRPr lang="en-US" sz="600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does this character </a:t>
            </a:r>
            <a:r>
              <a:rPr lang="en-US" u="sng" dirty="0" smtClean="0"/>
              <a:t>need</a:t>
            </a:r>
            <a:r>
              <a:rPr lang="en-US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endParaRPr lang="en-US" sz="600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How do these wants and needs </a:t>
            </a:r>
            <a:r>
              <a:rPr lang="en-US" b="1" dirty="0" smtClean="0"/>
              <a:t>conflict</a:t>
            </a:r>
            <a:r>
              <a:rPr lang="en-US" dirty="0" smtClean="0"/>
              <a:t> within the character?</a:t>
            </a:r>
          </a:p>
          <a:p>
            <a:pPr marL="514350" indent="-514350">
              <a:buFont typeface="+mj-lt"/>
              <a:buAutoNum type="arabicPeriod"/>
            </a:pPr>
            <a:endParaRPr lang="en-US" sz="600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How do the wants and needs conflict </a:t>
            </a:r>
            <a:r>
              <a:rPr lang="en-US" u="sng" dirty="0" smtClean="0"/>
              <a:t>with the outside world</a:t>
            </a:r>
            <a:r>
              <a:rPr lang="en-US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endParaRPr lang="en-US" sz="600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How do the wants and needs conflict </a:t>
            </a:r>
            <a:r>
              <a:rPr lang="en-US" u="sng" dirty="0" smtClean="0"/>
              <a:t>with the other characters</a:t>
            </a:r>
            <a:r>
              <a:rPr lang="en-US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endParaRPr lang="en-US" sz="500" dirty="0" smtClean="0"/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dirty="0" smtClean="0"/>
              <a:t>How does the character </a:t>
            </a:r>
            <a:r>
              <a:rPr lang="en-US" b="1" dirty="0" smtClean="0"/>
              <a:t>change</a:t>
            </a:r>
            <a:r>
              <a:rPr lang="en-US" dirty="0" smtClean="0"/>
              <a:t> through those conflicts and how does the resolution of those conflicts </a:t>
            </a:r>
            <a:r>
              <a:rPr lang="en-US" u="sng" dirty="0" smtClean="0"/>
              <a:t>affect the character</a:t>
            </a:r>
            <a:r>
              <a:rPr lang="en-US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endParaRPr lang="en-US" sz="500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impact does that change have </a:t>
            </a:r>
            <a:r>
              <a:rPr lang="en-US" u="sng" dirty="0" smtClean="0"/>
              <a:t>on everyone else</a:t>
            </a:r>
            <a:r>
              <a:rPr lang="en-US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Character Development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Character Arc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Main characters will start the story with a certain viewpoint. </a:t>
            </a:r>
          </a:p>
          <a:p>
            <a:pPr>
              <a:lnSpc>
                <a:spcPct val="80000"/>
              </a:lnSpc>
            </a:pPr>
            <a:endParaRPr lang="en-US" sz="2800" dirty="0"/>
          </a:p>
          <a:p>
            <a:pPr>
              <a:lnSpc>
                <a:spcPct val="80000"/>
              </a:lnSpc>
            </a:pPr>
            <a:r>
              <a:rPr lang="en-US" sz="2800" dirty="0"/>
              <a:t>This viewpoint will be affected by the events of the story and the main conflict.</a:t>
            </a:r>
          </a:p>
          <a:p>
            <a:pPr>
              <a:lnSpc>
                <a:spcPct val="80000"/>
              </a:lnSpc>
            </a:pPr>
            <a:endParaRPr lang="en-US" sz="2800" dirty="0"/>
          </a:p>
          <a:p>
            <a:pPr>
              <a:lnSpc>
                <a:spcPct val="80000"/>
              </a:lnSpc>
            </a:pPr>
            <a:r>
              <a:rPr lang="en-US" sz="2800" dirty="0"/>
              <a:t>Main characters learn to adapt to the challenges in the story by confronting conflicts.</a:t>
            </a:r>
          </a:p>
          <a:p>
            <a:pPr>
              <a:lnSpc>
                <a:spcPct val="80000"/>
              </a:lnSpc>
            </a:pPr>
            <a:endParaRPr lang="en-US" sz="2800" dirty="0"/>
          </a:p>
          <a:p>
            <a:pPr>
              <a:lnSpc>
                <a:spcPct val="80000"/>
              </a:lnSpc>
            </a:pPr>
            <a:r>
              <a:rPr lang="en-US" sz="2800" dirty="0"/>
              <a:t>By the end of the story, the character’s viewpoint has changed in a significant way.</a:t>
            </a:r>
          </a:p>
        </p:txBody>
      </p:sp>
      <p:sp>
        <p:nvSpPr>
          <p:cNvPr id="4" name="Curved Down Arrow 3"/>
          <p:cNvSpPr/>
          <p:nvPr/>
        </p:nvSpPr>
        <p:spPr>
          <a:xfrm>
            <a:off x="5715000" y="152400"/>
            <a:ext cx="2438400" cy="114300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 build="p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Characters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Flat vs. Round</a:t>
            </a:r>
          </a:p>
          <a:p>
            <a:pPr lvl="1"/>
            <a:r>
              <a:rPr lang="en-US" dirty="0" smtClean="0"/>
              <a:t>Flat</a:t>
            </a:r>
            <a:endParaRPr lang="en-US" dirty="0"/>
          </a:p>
          <a:p>
            <a:pPr lvl="2"/>
            <a:r>
              <a:rPr lang="en-US" dirty="0"/>
              <a:t>Two Dimensional</a:t>
            </a:r>
          </a:p>
          <a:p>
            <a:pPr lvl="3"/>
            <a:r>
              <a:rPr lang="en-US" dirty="0"/>
              <a:t>Relatively Uncomplicated</a:t>
            </a:r>
          </a:p>
          <a:p>
            <a:pPr lvl="2"/>
            <a:r>
              <a:rPr lang="en-US" dirty="0"/>
              <a:t>They lack the development of other characters</a:t>
            </a:r>
          </a:p>
          <a:p>
            <a:pPr lvl="2"/>
            <a:r>
              <a:rPr lang="en-US" dirty="0" smtClean="0"/>
              <a:t>The </a:t>
            </a:r>
            <a:r>
              <a:rPr lang="en-US" dirty="0"/>
              <a:t>reader really only knows one side of the character.</a:t>
            </a:r>
          </a:p>
          <a:p>
            <a:pPr lvl="3"/>
            <a:r>
              <a:rPr lang="en-US" dirty="0"/>
              <a:t>Examples</a:t>
            </a:r>
          </a:p>
          <a:p>
            <a:pPr lvl="4"/>
            <a:r>
              <a:rPr lang="en-US" dirty="0" err="1" smtClean="0"/>
              <a:t>Krennic</a:t>
            </a:r>
            <a:r>
              <a:rPr lang="en-US" dirty="0" smtClean="0"/>
              <a:t> (Rogue One)</a:t>
            </a:r>
            <a:endParaRPr lang="en-US" dirty="0"/>
          </a:p>
          <a:p>
            <a:pPr lvl="4"/>
            <a:r>
              <a:rPr lang="en-US" dirty="0" smtClean="0"/>
              <a:t>Nearly Every Marvel Movie </a:t>
            </a:r>
          </a:p>
          <a:p>
            <a:pPr lvl="4">
              <a:buNone/>
            </a:pPr>
            <a:r>
              <a:rPr lang="en-US" dirty="0"/>
              <a:t> </a:t>
            </a:r>
            <a:r>
              <a:rPr lang="en-US" dirty="0" smtClean="0"/>
              <a:t>   Villain</a:t>
            </a:r>
          </a:p>
        </p:txBody>
      </p:sp>
      <p:pic>
        <p:nvPicPr>
          <p:cNvPr id="10244" name="Picture 4" descr="http://www.wired.com/wp-content/uploads/2014/10/ultron-f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1752600"/>
            <a:ext cx="3543300" cy="1771650"/>
          </a:xfrm>
          <a:prstGeom prst="rect">
            <a:avLst/>
          </a:prstGeom>
          <a:noFill/>
        </p:spPr>
      </p:pic>
      <p:pic>
        <p:nvPicPr>
          <p:cNvPr id="44034" name="Picture 2" descr="http://www4.pictures.zimbio.com/mp/MfjlBkEJ9rB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4572000"/>
            <a:ext cx="3124200" cy="2082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0" dur="1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5" dur="1" fill="hold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0" dur="1" fill="hold"/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3" dur="1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Characters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Round</a:t>
            </a:r>
          </a:p>
          <a:p>
            <a:pPr lvl="1"/>
            <a:r>
              <a:rPr lang="en-US" dirty="0"/>
              <a:t> Complex characters</a:t>
            </a:r>
          </a:p>
          <a:p>
            <a:pPr lvl="2"/>
            <a:r>
              <a:rPr lang="en-US" dirty="0"/>
              <a:t>Many different characteristics</a:t>
            </a:r>
          </a:p>
          <a:p>
            <a:pPr lvl="2"/>
            <a:r>
              <a:rPr lang="en-US" dirty="0"/>
              <a:t>Undergo sufficient development</a:t>
            </a:r>
          </a:p>
          <a:p>
            <a:pPr lvl="2"/>
            <a:r>
              <a:rPr lang="en-US" dirty="0" smtClean="0"/>
              <a:t>Significant </a:t>
            </a:r>
            <a:r>
              <a:rPr lang="en-US" dirty="0"/>
              <a:t>changes in view from beginning to end.</a:t>
            </a:r>
          </a:p>
          <a:p>
            <a:pPr lvl="2"/>
            <a:r>
              <a:rPr lang="en-US" dirty="0"/>
              <a:t>Fully developed – Feels “real”</a:t>
            </a:r>
          </a:p>
          <a:p>
            <a:pPr lvl="3"/>
            <a:r>
              <a:rPr lang="en-US" dirty="0"/>
              <a:t>Examples</a:t>
            </a:r>
          </a:p>
          <a:p>
            <a:pPr lvl="4"/>
            <a:r>
              <a:rPr lang="en-US" dirty="0" smtClean="0"/>
              <a:t>Wonder Woman</a:t>
            </a:r>
          </a:p>
          <a:p>
            <a:pPr lvl="4"/>
            <a:r>
              <a:rPr lang="en-US" dirty="0" smtClean="0"/>
              <a:t>Captain America</a:t>
            </a:r>
          </a:p>
          <a:p>
            <a:pPr lvl="4"/>
            <a:r>
              <a:rPr lang="en-US" dirty="0" smtClean="0"/>
              <a:t>Rey</a:t>
            </a:r>
            <a:endParaRPr lang="en-US" dirty="0"/>
          </a:p>
        </p:txBody>
      </p:sp>
      <p:pic>
        <p:nvPicPr>
          <p:cNvPr id="9218" name="Picture 2" descr="http://api.ning.com/files/xRd0Adn57gRyUdVXq6voNTTD0UqAmIw0FMnsLMxt*9xKraQskfNWlODNAHHBJ6UNmMAdeIW08zscVlo06SE1fWCFtWEHk-I-/Reylightsaber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4724400"/>
            <a:ext cx="4762500" cy="1952625"/>
          </a:xfrm>
          <a:prstGeom prst="rect">
            <a:avLst/>
          </a:prstGeom>
          <a:noFill/>
        </p:spPr>
      </p:pic>
      <p:pic>
        <p:nvPicPr>
          <p:cNvPr id="43010" name="Picture 2" descr="http://i2.cdn.turner.com/money/dam/assets/170526130522-wonder-woman-gal-gadot-1024x5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1524000"/>
            <a:ext cx="3344333" cy="18811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5" dur="1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0" dur="1" fill="hold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5" dur="1" fill="hold"/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Character Changes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Dynamic vs. Static</a:t>
            </a:r>
          </a:p>
          <a:p>
            <a:pPr lvl="1"/>
            <a:r>
              <a:rPr lang="en-US" dirty="0"/>
              <a:t>Dynamic</a:t>
            </a:r>
          </a:p>
          <a:p>
            <a:pPr lvl="2"/>
            <a:r>
              <a:rPr lang="en-US" dirty="0"/>
              <a:t>Experiences a permanent change based on events in the story.</a:t>
            </a:r>
          </a:p>
          <a:p>
            <a:pPr lvl="2"/>
            <a:r>
              <a:rPr lang="en-US" dirty="0"/>
              <a:t>The character completes an arc. They start one way and end up significantly different by the end.</a:t>
            </a:r>
          </a:p>
          <a:p>
            <a:pPr lvl="3"/>
            <a:r>
              <a:rPr lang="en-US" dirty="0"/>
              <a:t>Examples</a:t>
            </a:r>
          </a:p>
          <a:p>
            <a:pPr lvl="4"/>
            <a:r>
              <a:rPr lang="en-US" dirty="0" smtClean="0"/>
              <a:t>Tony Stark</a:t>
            </a:r>
          </a:p>
          <a:p>
            <a:pPr lvl="4"/>
            <a:r>
              <a:rPr lang="en-US" dirty="0" smtClean="0"/>
              <a:t>Luke Skywalker</a:t>
            </a:r>
          </a:p>
          <a:p>
            <a:pPr lvl="4"/>
            <a:r>
              <a:rPr lang="en-US" dirty="0" smtClean="0"/>
              <a:t>Indiana Jones</a:t>
            </a:r>
            <a:endParaRPr lang="en-US" dirty="0"/>
          </a:p>
        </p:txBody>
      </p:sp>
      <p:pic>
        <p:nvPicPr>
          <p:cNvPr id="8196" name="Picture 4" descr="http://67.media.tumblr.com/tumblr_m5tupx5sp21rqlfp9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4572000"/>
            <a:ext cx="2266170" cy="1219200"/>
          </a:xfrm>
          <a:prstGeom prst="rect">
            <a:avLst/>
          </a:prstGeom>
          <a:noFill/>
        </p:spPr>
      </p:pic>
      <p:pic>
        <p:nvPicPr>
          <p:cNvPr id="8198" name="Picture 6" descr="https://cdn3.vox-cdn.com/thumbor/t2lht0LwELs8iRqHRB5JyjCPCEQ=/166x80:991x630/1280x854/cdn0.vox-cdn.com/uploads/chorus_image/image/49088249/Raiders-of-the-Lost-Ark-indiana-jones-3677978-1280-720.0.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4724400"/>
            <a:ext cx="2742843" cy="1829990"/>
          </a:xfrm>
          <a:prstGeom prst="rect">
            <a:avLst/>
          </a:prstGeom>
          <a:noFill/>
        </p:spPr>
      </p:pic>
      <p:pic>
        <p:nvPicPr>
          <p:cNvPr id="8200" name="Picture 8" descr="http://i.dailymail.co.uk/i/pix/2015/12/03/22/2EDC2B6C00000578-3345081-Taking_up_the_fight_Mark_Hamill_wields_his_lightsaber_as_heroic_-a-1_144918108469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572000"/>
            <a:ext cx="1411221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5" dur="1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8" dur="1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3" dur="1" fill="hold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6" dur="1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7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epth" id="{7BEAFC2A-325C-49C4-AC08-2B765DA903F9}" vid="{1735E755-43E6-43AA-ABA2-C989ECC79AF5}"/>
    </a:ext>
  </a:extLst>
</a:theme>
</file>

<file path=ppt/theme/themeOverride1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2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1028</TotalTime>
  <Words>614</Words>
  <Application>Microsoft Office PowerPoint</Application>
  <PresentationFormat>On-screen Show (4:3)</PresentationFormat>
  <Paragraphs>115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1_Office Theme</vt:lpstr>
      <vt:lpstr>1_Module</vt:lpstr>
      <vt:lpstr>Module</vt:lpstr>
      <vt:lpstr>Depth</vt:lpstr>
      <vt:lpstr>Slide 1</vt:lpstr>
      <vt:lpstr>Bell Ringer</vt:lpstr>
      <vt:lpstr>Bell Ringer</vt:lpstr>
      <vt:lpstr>The Big Seven</vt:lpstr>
      <vt:lpstr>Character Development</vt:lpstr>
      <vt:lpstr>The Character Arc</vt:lpstr>
      <vt:lpstr>Types of Characters</vt:lpstr>
      <vt:lpstr>Types of Characters</vt:lpstr>
      <vt:lpstr>Types of Character Changes</vt:lpstr>
      <vt:lpstr>Types of Character Changes</vt:lpstr>
      <vt:lpstr>Characterization </vt:lpstr>
      <vt:lpstr>Characterization </vt:lpstr>
      <vt:lpstr>Characterization </vt:lpstr>
      <vt:lpstr>Characterization </vt:lpstr>
      <vt:lpstr>Indirect Characterization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dhopkins</dc:creator>
  <cp:lastModifiedBy>dhopkins</cp:lastModifiedBy>
  <cp:revision>81</cp:revision>
  <dcterms:created xsi:type="dcterms:W3CDTF">2018-08-16T12:13:35Z</dcterms:created>
  <dcterms:modified xsi:type="dcterms:W3CDTF">2018-08-24T12:47:16Z</dcterms:modified>
</cp:coreProperties>
</file>