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304" r:id="rId5"/>
    <p:sldId id="305" r:id="rId6"/>
    <p:sldId id="309" r:id="rId7"/>
    <p:sldId id="310" r:id="rId8"/>
    <p:sldId id="306" r:id="rId9"/>
    <p:sldId id="307" r:id="rId10"/>
    <p:sldId id="30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86E6-25D9-4AAF-B7B4-27BE39E7A677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26148-104E-4CBB-86D2-02CB7ECC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6827-46EF-41E3-995C-8E6784B9B64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D0B9-8865-409B-9399-A448CE5813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F010-F422-4ABC-9BD0-3827AFCACDF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6D06-B698-4354-B6F1-AB86932C63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5C62-68D4-4275-94E0-E71985CA129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6EA5-94DF-4738-A0A5-FDB4531E6C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E7CDA-EE9B-4D93-8640-EDDD86D4BF55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338D3-C88D-4A31-801F-3392639D49ED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8E8A8-4896-460F-AA3D-0264C58E912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FF008-C964-4561-967B-B4EBA192714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DFD3D-7061-4E0B-AF0C-D5D89DA4879B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2317C-2CD8-4718-A9AD-EFB2F2513CF0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301BD-A761-4ADF-89C7-42D1568756D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2D2B9-0311-41BE-A454-78B3F8145026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30B08-1B5D-4530-A517-C4A35E3559C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7484-B224-4B3E-BF78-41FFF4C2B0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42F0B-D9BD-4216-8E6E-F8A073DB78C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5C9CF-17F4-4394-9328-165F789F357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20C26-8BB4-4A10-98DA-8A25DEEEC0B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47BC6-D744-4F7F-9968-1B1231F1988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22420-B9F4-48BA-BB84-CF339BDF143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0E4AC-4AE4-4DB5-B8E7-3184E9F4A12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FF03-4297-401B-8FC9-5D5F2713DC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8EE3-9D89-4576-93B8-27EAA93743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2DB8E28-B9DA-4509-BFE8-59A0BBB42F5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4E53DDA1-31D2-4EC1-AD03-00961F99C11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80CC2-98E3-47BB-960F-1761BD45333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A4096-2E6E-4AB0-9FFC-12D6D4395C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7AF74-DC3D-4E93-B967-A129BF4083E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6D295-0D54-4397-A986-938D8B41282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B7DF-088E-4CFE-8564-8754C5B950E4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A8A6-E1D7-4C33-9471-785E77E6A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5A8F-1A9D-4468-A821-53975F884D32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7431-CC3F-44B4-B7AC-348400C9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44E0-4DFD-4424-BC67-6E7A456D0337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182F-3412-4B97-B4AD-A15634503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68C5-36DA-4117-A0A3-ED4D2415F791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6509-E6F3-461C-9AF9-53A4793B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BD19-C60C-4798-8F9B-39D01D258490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AD69-8695-49DE-A441-AE191AB20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ADBC-E4B5-48A8-AEBF-A286F5F8367B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1751-2A91-4532-A6B1-8C4105B8C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8335-5223-471E-96D1-DAABA8E9FCD5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2141-E62D-4C65-B012-087A44D2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D547-38F6-4EC6-B93D-F286EBB77E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C5A6-1566-4BC4-B105-C995FD4AFF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3927-2E7F-4937-893F-54F93481A225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7FB4-36EF-4560-836D-857073440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F50B-3593-4694-A542-5E481F35AF54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F9B7-A71D-4AEC-A20A-3AF4A6D5D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F44D-3F3A-404C-A098-939979A0E307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0902-AC93-415F-B3C0-CD977F771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9621-C59C-4E64-BDAF-35C652C179E8}" type="datetime1">
              <a:rPr lang="en-US"/>
              <a:pPr>
                <a:defRPr/>
              </a:pPr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9B05-FE03-4948-AB29-85FE819B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1A96-9C4E-4EF8-929D-EF98BA9A891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A729-9064-4A1D-92BA-5CBD48D622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2DC8-96AF-43E9-9C3E-0E8129D5B9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387E-C5C2-4D23-976C-3880525CE7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89C6-9CCF-4C16-A911-FD778ADAED6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4AE7-BB4E-4346-84F8-7FAB202E7F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C1BC-D9B7-4967-A3C2-B6E5A693F98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8958-2783-4321-8EA5-26F991470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ABC2-0B0A-4926-A861-319D4B203E1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AB1A-612B-45F2-8151-4ACBDFE402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130A-CCB1-47A9-80CB-A72F277FC76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8636-0969-426E-A778-7DD23F020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C6D41-86F4-4E23-AD09-1DDF522B26CB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FFB67-F4B1-4B01-BC42-6141F22FDE1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5F2DB-53D4-4040-A2AC-584E605A061A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12/11/2018</a:t>
            </a:fld>
            <a:endParaRPr lang="en-US" dirty="0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0F616-6EBD-4A66-A89F-578AFCAAC05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5FAFE-94BC-4D77-AA0E-2EF174B53B84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769F4-EE49-4319-8795-5FC84EA7BE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hopkins@d88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400"/>
          <a:ext cx="8763000" cy="3352800"/>
        </p:xfrm>
        <a:graphic>
          <a:graphicData uri="http://schemas.openxmlformats.org/drawingml/2006/table">
            <a:tbl>
              <a:tblPr/>
              <a:tblGrid>
                <a:gridCol w="3962400"/>
                <a:gridCol w="4800600"/>
              </a:tblGrid>
              <a:tr h="19726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Yesterday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Handouts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None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Homework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Wordly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Wise Lesson 4 – E, A, 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Due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None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December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11,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2018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(Tuesday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Bell Ringer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Progress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Report #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9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3. Charlie’s Development Chart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My Email: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  <a:hlinkClick r:id="rId3"/>
                        </a:rPr>
                        <a:t>dhopkins@d88a.org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0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Today’s Homework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Three Moments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Wordly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Wise Lesson 4 – E, A, 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52400"/>
          <a:ext cx="8763000" cy="371475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8</a:t>
                      </a:r>
                      <a:r>
                        <a:rPr kumimoji="0" lang="en-US" sz="1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th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Grade English /Language Arts – Mr. Hopkins</a:t>
                      </a:r>
                    </a:p>
                  </a:txBody>
                  <a:tcPr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8" name="Group 30"/>
          <p:cNvGraphicFramePr>
            <a:graphicFrameLocks noGrp="1"/>
          </p:cNvGraphicFramePr>
          <p:nvPr/>
        </p:nvGraphicFramePr>
        <p:xfrm>
          <a:off x="152400" y="3962400"/>
          <a:ext cx="8763000" cy="2763162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32760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Unit 4: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Harrison Bergeron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Daily Assignments/Moments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Assessments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175758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Verbals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Worksheet – 10pts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Participles Worksheet – 5pts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Clauses Worksheet – 10pts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Wordly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Wise Lesson 3 – A-E, Review – 35pts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Tell-Tale Heart 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Insanity Plea – 100pts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Parts of Sentence Test – 37pts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Wordly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Wise Lesson 3 Test – 40pts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Works Cited Page – 30pts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All documents and assignments will be loaded onto my class page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6868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Answer the following question in complete sentences.</a:t>
            </a:r>
          </a:p>
          <a:p>
            <a:pPr>
              <a:buNone/>
            </a:pPr>
            <a:endParaRPr lang="en-US" sz="1500" dirty="0" smtClean="0"/>
          </a:p>
          <a:p>
            <a:pPr lvl="1"/>
            <a:r>
              <a:rPr lang="en-US" sz="4000" dirty="0" smtClean="0"/>
              <a:t>Just because science can, is it </a:t>
            </a:r>
            <a:r>
              <a:rPr lang="en-US" sz="4000" dirty="0" smtClean="0"/>
              <a:t>always the right/moral thing to do?</a:t>
            </a:r>
            <a:endParaRPr lang="en-US" sz="9600" dirty="0" smtClean="0"/>
          </a:p>
        </p:txBody>
      </p:sp>
      <p:pic>
        <p:nvPicPr>
          <p:cNvPr id="24578" name="Picture 2" descr="http://www.cinema52.com/2013/wp-content/uploads/2013/10/MalcolmSmi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648200"/>
            <a:ext cx="3810000" cy="20517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Richland - Year 05\Flowers for Algernon\6d1ae14150926be00c3d938076ad189a--flowers-for-algernon-book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229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Progress Reports </a:t>
            </a:r>
            <a:r>
              <a:rPr lang="en-US" dirty="0" smtClean="0">
                <a:solidFill>
                  <a:srgbClr val="00B0F0"/>
                </a:solidFill>
              </a:rPr>
              <a:t>1-8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19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4400" dirty="0" smtClean="0"/>
              <a:t>Complete </a:t>
            </a:r>
            <a:r>
              <a:rPr lang="en-US" sz="4400" dirty="0" smtClean="0"/>
              <a:t>three moments based on the Progress Reports 1-8</a:t>
            </a:r>
          </a:p>
          <a:p>
            <a:pPr lvl="1">
              <a:buClr>
                <a:srgbClr val="0070C0"/>
              </a:buClr>
            </a:pPr>
            <a:r>
              <a:rPr lang="en-US" sz="4000" dirty="0" smtClean="0"/>
              <a:t>Use important/revealing moments.</a:t>
            </a:r>
          </a:p>
          <a:p>
            <a:pPr lvl="1">
              <a:buClr>
                <a:srgbClr val="0070C0"/>
              </a:buClr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Richland - Year 05\Flowers for Algernon\6d1ae14150926be00c3d938076ad189a--flowers-for-algernon-book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229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Progress Report 9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19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3600" b="1" dirty="0" smtClean="0"/>
              <a:t>With a partner:</a:t>
            </a:r>
          </a:p>
          <a:p>
            <a:pPr>
              <a:buClr>
                <a:srgbClr val="0070C0"/>
              </a:buClr>
            </a:pPr>
            <a:endParaRPr lang="en-US" sz="1400" b="1" dirty="0" smtClean="0"/>
          </a:p>
          <a:p>
            <a:pPr lvl="1">
              <a:buClr>
                <a:srgbClr val="0070C0"/>
              </a:buClr>
            </a:pPr>
            <a:r>
              <a:rPr lang="en-US" sz="3200" dirty="0" smtClean="0"/>
              <a:t>Complete your graphic organizer.</a:t>
            </a:r>
          </a:p>
          <a:p>
            <a:pPr lvl="2">
              <a:buClr>
                <a:srgbClr val="0070C0"/>
              </a:buClr>
            </a:pPr>
            <a:r>
              <a:rPr lang="en-US" dirty="0" smtClean="0"/>
              <a:t>Use only Progress Reports 1-9</a:t>
            </a:r>
          </a:p>
          <a:p>
            <a:pPr lvl="1">
              <a:buClr>
                <a:srgbClr val="0070C0"/>
              </a:buClr>
            </a:pPr>
            <a:endParaRPr lang="en-US" sz="800" dirty="0" smtClean="0"/>
          </a:p>
          <a:p>
            <a:pPr lvl="1">
              <a:buClr>
                <a:srgbClr val="0070C0"/>
              </a:buClr>
            </a:pPr>
            <a:r>
              <a:rPr lang="en-US" sz="3200" dirty="0" smtClean="0"/>
              <a:t>Cite evidence to support your answers.</a:t>
            </a:r>
          </a:p>
          <a:p>
            <a:pPr lvl="1">
              <a:buClr>
                <a:srgbClr val="0070C0"/>
              </a:buClr>
            </a:pPr>
            <a:endParaRPr lang="en-US" sz="800" dirty="0" smtClean="0"/>
          </a:p>
          <a:p>
            <a:pPr lvl="1">
              <a:buClr>
                <a:srgbClr val="0070C0"/>
              </a:buClr>
            </a:pPr>
            <a:r>
              <a:rPr lang="en-US" sz="3200" dirty="0" smtClean="0"/>
              <a:t>Compare and contrast the structure of the text and the author’s words and sentences before and after the surgery.</a:t>
            </a:r>
          </a:p>
          <a:p>
            <a:pPr lvl="1">
              <a:buClr>
                <a:srgbClr val="0070C0"/>
              </a:buClr>
              <a:buNone/>
            </a:pPr>
            <a:endParaRPr lang="en-US" sz="3200" dirty="0" smtClean="0"/>
          </a:p>
          <a:p>
            <a:pPr lvl="1">
              <a:buClr>
                <a:srgbClr val="0070C0"/>
              </a:buClr>
            </a:pPr>
            <a:endParaRPr lang="en-US" sz="3200" dirty="0" smtClean="0"/>
          </a:p>
          <a:p>
            <a:pPr lvl="1">
              <a:buClr>
                <a:srgbClr val="0070C0"/>
              </a:buClr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Progress Report 9 – Whole Class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199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How have Charlie’s self-realizations affected his attitude and motivation?</a:t>
            </a:r>
          </a:p>
          <a:p>
            <a:endParaRPr lang="en-US" sz="1050" dirty="0" smtClean="0"/>
          </a:p>
          <a:p>
            <a:pPr lvl="1"/>
            <a:r>
              <a:rPr lang="en-US" sz="3200" dirty="0" smtClean="0"/>
              <a:t>Include textual evidence as support.</a:t>
            </a:r>
          </a:p>
          <a:p>
            <a:pPr lvl="1">
              <a:buClr>
                <a:srgbClr val="0070C0"/>
              </a:buClr>
            </a:pPr>
            <a:endParaRPr lang="en-US" sz="3200" dirty="0" smtClean="0"/>
          </a:p>
          <a:p>
            <a:pPr lvl="1">
              <a:buClr>
                <a:srgbClr val="0070C0"/>
              </a:buClr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763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Progress Report 9 – Independent Work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199"/>
          </a:xfrm>
        </p:spPr>
        <p:txBody>
          <a:bodyPr>
            <a:normAutofit fontScale="92500"/>
          </a:bodyPr>
          <a:lstStyle/>
          <a:p>
            <a:pPr>
              <a:buClr>
                <a:srgbClr val="0070C0"/>
              </a:buClr>
            </a:pPr>
            <a:r>
              <a:rPr lang="en-US" sz="3600" dirty="0" smtClean="0"/>
              <a:t>Answer the following in complete sentences. Cite evidence to support your response.</a:t>
            </a:r>
          </a:p>
          <a:p>
            <a:pPr>
              <a:buClr>
                <a:srgbClr val="0070C0"/>
              </a:buClr>
            </a:pPr>
            <a:endParaRPr lang="en-US" sz="1200" dirty="0" smtClean="0"/>
          </a:p>
          <a:p>
            <a:pPr marL="971550" lvl="1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What is the connection between Charlie and Algernon? What is ironic about Charlie’s feelings toward Algernon?</a:t>
            </a:r>
          </a:p>
          <a:p>
            <a:pPr lvl="1">
              <a:buClr>
                <a:srgbClr val="0070C0"/>
              </a:buClr>
              <a:buFont typeface="+mj-lt"/>
              <a:buAutoNum type="arabicPeriod"/>
            </a:pPr>
            <a:endParaRPr lang="en-US" sz="1100" dirty="0" smtClean="0"/>
          </a:p>
          <a:p>
            <a:pPr marL="971550" lvl="1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What do we learn about Charlie through his analysis of Robinson Crusoe?</a:t>
            </a:r>
          </a:p>
          <a:p>
            <a:pPr lvl="1">
              <a:buClr>
                <a:srgbClr val="0070C0"/>
              </a:buClr>
              <a:buFont typeface="+mj-lt"/>
              <a:buAutoNum type="arabicPeriod"/>
            </a:pPr>
            <a:endParaRPr lang="en-US" sz="1100" dirty="0" smtClean="0"/>
          </a:p>
          <a:p>
            <a:pPr marL="971550" lvl="1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What is the significance of Charlie’s changing perception of Joe and Frank?</a:t>
            </a:r>
          </a:p>
          <a:p>
            <a:pPr lvl="1">
              <a:buClr>
                <a:srgbClr val="0070C0"/>
              </a:buClr>
              <a:buFont typeface="+mj-lt"/>
              <a:buAutoNum type="arabicPeriod"/>
            </a:pPr>
            <a:endParaRPr lang="en-US" sz="1100" dirty="0" smtClean="0"/>
          </a:p>
          <a:p>
            <a:pPr marL="971550" lvl="1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Discuss what Charlie means when he says, “I felt naked.”</a:t>
            </a:r>
            <a:endParaRPr lang="en-US" sz="2800" dirty="0" smtClean="0"/>
          </a:p>
          <a:p>
            <a:pPr lvl="1">
              <a:buClr>
                <a:srgbClr val="0070C0"/>
              </a:buClr>
            </a:pPr>
            <a:endParaRPr lang="en-US" sz="3200" dirty="0" smtClean="0"/>
          </a:p>
          <a:p>
            <a:pPr lvl="1">
              <a:buClr>
                <a:srgbClr val="0070C0"/>
              </a:buClr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326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3_Office Theme</vt:lpstr>
      <vt:lpstr>2_Module</vt:lpstr>
      <vt:lpstr>2_Office Theme</vt:lpstr>
      <vt:lpstr>Slide 1</vt:lpstr>
      <vt:lpstr>Bell Ringer </vt:lpstr>
      <vt:lpstr>Slide 3</vt:lpstr>
      <vt:lpstr>Progress Reports 1-8</vt:lpstr>
      <vt:lpstr>Slide 5</vt:lpstr>
      <vt:lpstr>Progress Report 9</vt:lpstr>
      <vt:lpstr>Progress Report 9 – Whole Class</vt:lpstr>
      <vt:lpstr>Progress Report 9 – Independent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dhopkins</dc:creator>
  <cp:lastModifiedBy>dhopkins</cp:lastModifiedBy>
  <cp:revision>51</cp:revision>
  <dcterms:created xsi:type="dcterms:W3CDTF">2018-12-04T14:46:40Z</dcterms:created>
  <dcterms:modified xsi:type="dcterms:W3CDTF">2018-12-11T18:15:04Z</dcterms:modified>
</cp:coreProperties>
</file>