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2"/>
  </p:notesMasterIdLst>
  <p:sldIdLst>
    <p:sldId id="257" r:id="rId4"/>
    <p:sldId id="304" r:id="rId5"/>
    <p:sldId id="305" r:id="rId6"/>
    <p:sldId id="309" r:id="rId7"/>
    <p:sldId id="310" r:id="rId8"/>
    <p:sldId id="306" r:id="rId9"/>
    <p:sldId id="307" r:id="rId10"/>
    <p:sldId id="30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686E6-25D9-4AAF-B7B4-27BE39E7A677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26148-104E-4CBB-86D2-02CB7ECC3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C6827-46EF-41E3-995C-8E6784B9B64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0D0B9-8865-409B-9399-A448CE5813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BF010-F422-4ABC-9BD0-3827AFCACDF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C6D06-B698-4354-B6F1-AB86932C63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45C62-68D4-4275-94E0-E71985CA129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96EA5-94DF-4738-A0A5-FDB4531E6C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FE7CDA-EE9B-4D93-8640-EDDD86D4BF55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12/10/2018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338D3-C88D-4A31-801F-3392639D49ED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8E8A8-4896-460F-AA3D-0264C58E9121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12/10/2018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FF008-C964-4561-967B-B4EBA192714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DFD3D-7061-4E0B-AF0C-D5D89DA4879B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12/10/2018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2317C-2CD8-4718-A9AD-EFB2F2513CF0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C301BD-A761-4ADF-89C7-42D1568756DA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12/10/2018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2D2B9-0311-41BE-A454-78B3F8145026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30B08-1B5D-4530-A517-C4A35E3559C5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12/10/2018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37484-B224-4B3E-BF78-41FFF4C2B05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D42F0B-D9BD-4216-8E6E-F8A073DB78CF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12/10/2018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25C9CF-17F4-4394-9328-165F789F357F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F20C26-8BB4-4A10-98DA-8A25DEEEC0B6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12/10/2018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47BC6-D744-4F7F-9968-1B1231F1988C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022420-B9F4-48BA-BB84-CF339BDF1434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12/10/2018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0E4AC-4AE4-4DB5-B8E7-3184E9F4A12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BFF03-4297-401B-8FC9-5D5F2713DC1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B8EE3-9D89-4576-93B8-27EAA93743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A2DB8E28-B9DA-4509-BFE8-59A0BBB42F54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12/10/2018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4E53DDA1-31D2-4EC1-AD03-00961F99C111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080CC2-98E3-47BB-960F-1761BD453335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12/10/2018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A4096-2E6E-4AB0-9FFC-12D6D4395C7C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47AF74-DC3D-4E93-B967-A129BF4083E2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12/10/2018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6D295-0D54-4397-A986-938D8B41282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9B7DF-088E-4CFE-8564-8754C5B950E4}" type="datetime1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4A8A6-E1D7-4C33-9471-785E77E6A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25A8F-1A9D-4468-A821-53975F884D32}" type="datetime1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A7431-CC3F-44B4-B7AC-348400C90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844E0-4DFD-4424-BC67-6E7A456D0337}" type="datetime1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182F-3412-4B97-B4AD-A15634503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68C5-36DA-4117-A0A3-ED4D2415F791}" type="datetime1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6509-E6F3-461C-9AF9-53A4793BE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7BD19-C60C-4798-8F9B-39D01D258490}" type="datetime1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3AD69-8695-49DE-A441-AE191AB20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3ADBC-E4B5-48A8-AEBF-A286F5F8367B}" type="datetime1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1751-2A91-4532-A6B1-8C4105B8C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B8335-5223-471E-96D1-DAABA8E9FCD5}" type="datetime1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F2141-E62D-4C65-B012-087A44D2B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6D547-38F6-4EC6-B93D-F286EBB77EE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3C5A6-1566-4BC4-B105-C995FD4AFF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A3927-2E7F-4937-893F-54F93481A225}" type="datetime1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77FB4-36EF-4560-836D-857073440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8F50B-3593-4694-A542-5E481F35AF54}" type="datetime1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9F9B7-A71D-4AEC-A20A-3AF4A6D5D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F44D-3F3A-404C-A098-939979A0E307}" type="datetime1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30902-AC93-415F-B3C0-CD977F771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39621-C59C-4E64-BDAF-35C652C179E8}" type="datetime1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89B05-FE03-4948-AB29-85FE819BC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1A96-9C4E-4EF8-929D-EF98BA9A891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3A729-9064-4A1D-92BA-5CBD48D622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02DC8-96AF-43E9-9C3E-0E8129D5B9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E387E-C5C2-4D23-976C-3880525CE7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A89C6-9CCF-4C16-A911-FD778ADAED6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C4AE7-BB4E-4346-84F8-7FAB202E7F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9C1BC-D9B7-4967-A3C2-B6E5A693F98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58958-2783-4321-8EA5-26F9914701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3ABC2-0B0A-4926-A861-319D4B203E1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5AB1A-612B-45F2-8151-4ACBDFE402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130A-CCB1-47A9-80CB-A72F277FC76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8636-0969-426E-A778-7DD23F020B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2C6D41-86F4-4E23-AD09-1DDF522B26CB}" type="datetime1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12/10/2018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3FFB67-F4B1-4B01-BC42-6141F22FDE1F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25F2DB-53D4-4040-A2AC-584E605A061A}" type="datetime1">
              <a:rPr lang="en-US" smtClean="0">
                <a:solidFill>
                  <a:prstClr val="black">
                    <a:tint val="9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12/10/2018</a:t>
            </a:fld>
            <a:endParaRPr lang="en-US" dirty="0">
              <a:solidFill>
                <a:prstClr val="black">
                  <a:tint val="9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9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C0F616-6EBD-4A66-A89F-578AFCAAC05E}" type="slidenum">
              <a:rPr lang="en-US" smtClean="0">
                <a:solidFill>
                  <a:prstClr val="black">
                    <a:tint val="9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65FAFE-94BC-4D77-AA0E-2EF174B53B84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12/10/2018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C769F4-EE49-4319-8795-5FC84EA7BED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hopkins@d88a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533400"/>
          <a:ext cx="8763000" cy="3352800"/>
        </p:xfrm>
        <a:graphic>
          <a:graphicData uri="http://schemas.openxmlformats.org/drawingml/2006/table">
            <a:tbl>
              <a:tblPr/>
              <a:tblGrid>
                <a:gridCol w="3962400"/>
                <a:gridCol w="4800600"/>
              </a:tblGrid>
              <a:tr h="197261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Friday</a:t>
                      </a:r>
                      <a:endParaRPr kumimoji="0" lang="en-US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Handouts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1. None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Homework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1.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None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Due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1.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Works Cited Page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December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10,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2018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(Monday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1. Bell Ringer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2.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Flowers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for Algernon –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Progress Reports 4-8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3.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Partner Work –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Irony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4. Progress Report #9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My Email: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  <a:hlinkClick r:id="rId3"/>
                        </a:rPr>
                        <a:t>dhopkins@d88a.org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01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Today’s Homework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. Three Moments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52400"/>
          <a:ext cx="8763000" cy="371475"/>
        </p:xfrm>
        <a:graphic>
          <a:graphicData uri="http://schemas.openxmlformats.org/drawingml/2006/table">
            <a:tbl>
              <a:tblPr/>
              <a:tblGrid>
                <a:gridCol w="8763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cs typeface="Arial" charset="0"/>
                        </a:rPr>
                        <a:t>8</a:t>
                      </a:r>
                      <a:r>
                        <a:rPr kumimoji="0" lang="en-US" sz="18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cs typeface="Arial" charset="0"/>
                        </a:rPr>
                        <a:t>th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Grade English /Language Arts – Mr. Hopkins</a:t>
                      </a:r>
                    </a:p>
                  </a:txBody>
                  <a:tcPr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78" name="Group 30"/>
          <p:cNvGraphicFramePr>
            <a:graphicFrameLocks noGrp="1"/>
          </p:cNvGraphicFramePr>
          <p:nvPr/>
        </p:nvGraphicFramePr>
        <p:xfrm>
          <a:off x="152400" y="3962400"/>
          <a:ext cx="8763000" cy="2763162"/>
        </p:xfrm>
        <a:graphic>
          <a:graphicData uri="http://schemas.openxmlformats.org/drawingml/2006/table">
            <a:tbl>
              <a:tblPr/>
              <a:tblGrid>
                <a:gridCol w="4381500"/>
                <a:gridCol w="4381500"/>
              </a:tblGrid>
              <a:tr h="32760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Unit 4: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Harrison Bergeron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Daily Assignments/Moments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Assessments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175758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Verbals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Worksheet – 10pts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Participles Worksheet – 5pts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Clauses Worksheet – 10pts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Wordly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Wise Lesson 3 – A-E, Review – 35pts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Tell-Tale Heart –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Insanity Plea – 100pts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Parts of Sentence Test – 37pts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Wordly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Wise Lesson 3 Test – 40pts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Works Cited Page – 30pts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4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All documents and assignments will be loaded onto my class page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1"/>
            <a:ext cx="8686800" cy="472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Answer the following question in complete sentences.</a:t>
            </a:r>
          </a:p>
          <a:p>
            <a:pPr>
              <a:buNone/>
            </a:pPr>
            <a:endParaRPr lang="en-US" sz="1500" dirty="0" smtClean="0"/>
          </a:p>
          <a:p>
            <a:pPr lvl="1"/>
            <a:r>
              <a:rPr lang="en-US" sz="4000" dirty="0" smtClean="0"/>
              <a:t>Just because science can, is it always right?</a:t>
            </a:r>
            <a:endParaRPr lang="en-US" sz="9600" dirty="0" smtClean="0"/>
          </a:p>
        </p:txBody>
      </p:sp>
      <p:pic>
        <p:nvPicPr>
          <p:cNvPr id="24578" name="Picture 2" descr="http://www.cinema52.com/2013/wp-content/uploads/2013/10/MalcolmSmi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191000"/>
            <a:ext cx="4648200" cy="25031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Richland - Year 05\Flowers for Algernon\6d1ae14150926be00c3d938076ad189a--flowers-for-algernon-books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422931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62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Progress Reports 4-8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199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70C0"/>
              </a:buClr>
            </a:pPr>
            <a:r>
              <a:rPr lang="en-US" sz="3600" b="1" dirty="0" smtClean="0"/>
              <a:t>With a partner:</a:t>
            </a:r>
          </a:p>
          <a:p>
            <a:pPr>
              <a:buClr>
                <a:srgbClr val="0070C0"/>
              </a:buClr>
            </a:pPr>
            <a:endParaRPr lang="en-US" sz="1400" b="1" dirty="0" smtClean="0"/>
          </a:p>
          <a:p>
            <a:pPr lvl="1">
              <a:buClr>
                <a:srgbClr val="0070C0"/>
              </a:buClr>
            </a:pPr>
            <a:r>
              <a:rPr lang="en-US" sz="3200" dirty="0" smtClean="0"/>
              <a:t>Share your annotations/notes from Reports 4-8</a:t>
            </a:r>
          </a:p>
          <a:p>
            <a:pPr lvl="1">
              <a:buClr>
                <a:srgbClr val="0070C0"/>
              </a:buClr>
            </a:pPr>
            <a:endParaRPr lang="en-US" sz="1400" dirty="0" smtClean="0"/>
          </a:p>
          <a:p>
            <a:pPr lvl="1">
              <a:buClr>
                <a:srgbClr val="0070C0"/>
              </a:buClr>
            </a:pPr>
            <a:r>
              <a:rPr lang="en-US" sz="3200" dirty="0" smtClean="0"/>
              <a:t>Review Progress Reports 4-8 and look for instances of irony.</a:t>
            </a:r>
          </a:p>
          <a:p>
            <a:pPr lvl="2">
              <a:buClr>
                <a:srgbClr val="0070C0"/>
              </a:buClr>
            </a:pPr>
            <a:r>
              <a:rPr lang="en-US" sz="2800" dirty="0" smtClean="0"/>
              <a:t>Refer to your notes on irony.</a:t>
            </a:r>
          </a:p>
          <a:p>
            <a:pPr lvl="2">
              <a:buClr>
                <a:srgbClr val="0070C0"/>
              </a:buClr>
            </a:pPr>
            <a:endParaRPr lang="en-US" sz="1400" dirty="0" smtClean="0"/>
          </a:p>
          <a:p>
            <a:pPr lvl="1">
              <a:buClr>
                <a:srgbClr val="0070C0"/>
              </a:buClr>
            </a:pPr>
            <a:r>
              <a:rPr lang="en-US" sz="3200" dirty="0" smtClean="0"/>
              <a:t>Create a list of moments of irony.</a:t>
            </a:r>
          </a:p>
          <a:p>
            <a:pPr lvl="2">
              <a:buClr>
                <a:srgbClr val="0070C0"/>
              </a:buClr>
            </a:pPr>
            <a:r>
              <a:rPr lang="en-US" sz="3200" dirty="0" smtClean="0"/>
              <a:t>Have evidence to support your claim.</a:t>
            </a:r>
          </a:p>
          <a:p>
            <a:pPr lvl="2">
              <a:buClr>
                <a:srgbClr val="0070C0"/>
              </a:buClr>
              <a:buNone/>
            </a:pPr>
            <a:endParaRPr lang="en-US" sz="3200" dirty="0" smtClean="0"/>
          </a:p>
          <a:p>
            <a:pPr>
              <a:buClr>
                <a:srgbClr val="0070C0"/>
              </a:buClr>
            </a:pPr>
            <a:r>
              <a:rPr lang="en-US" sz="3300" dirty="0" smtClean="0"/>
              <a:t>When finished, complete three moments based on the Progress Reports 1-8</a:t>
            </a:r>
          </a:p>
          <a:p>
            <a:pPr lvl="1">
              <a:buClr>
                <a:srgbClr val="0070C0"/>
              </a:buClr>
            </a:pPr>
            <a:r>
              <a:rPr lang="en-US" sz="2900" dirty="0" smtClean="0"/>
              <a:t>Use important/revealing moments.</a:t>
            </a:r>
          </a:p>
          <a:p>
            <a:pPr lvl="1">
              <a:buClr>
                <a:srgbClr val="0070C0"/>
              </a:buClr>
              <a:buNone/>
            </a:pPr>
            <a:endParaRPr lang="en-US" sz="3600" b="1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Richland - Year 05\Flowers for Algernon\6d1ae14150926be00c3d938076ad189a--flowers-for-algernon-books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422931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62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Progress Report 9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199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n-US" sz="3600" b="1" dirty="0" smtClean="0"/>
              <a:t>With a partner:</a:t>
            </a:r>
          </a:p>
          <a:p>
            <a:pPr>
              <a:buClr>
                <a:srgbClr val="0070C0"/>
              </a:buClr>
            </a:pPr>
            <a:endParaRPr lang="en-US" sz="1400" b="1" dirty="0" smtClean="0"/>
          </a:p>
          <a:p>
            <a:pPr lvl="1">
              <a:buClr>
                <a:srgbClr val="0070C0"/>
              </a:buClr>
            </a:pPr>
            <a:r>
              <a:rPr lang="en-US" sz="3200" dirty="0" smtClean="0"/>
              <a:t>Complete your graphic organizer.</a:t>
            </a:r>
          </a:p>
          <a:p>
            <a:pPr lvl="2">
              <a:buClr>
                <a:srgbClr val="0070C0"/>
              </a:buClr>
            </a:pPr>
            <a:r>
              <a:rPr lang="en-US" dirty="0" smtClean="0"/>
              <a:t>Use only Progress Reports 1-9</a:t>
            </a:r>
          </a:p>
          <a:p>
            <a:pPr lvl="1">
              <a:buClr>
                <a:srgbClr val="0070C0"/>
              </a:buClr>
            </a:pPr>
            <a:endParaRPr lang="en-US" sz="800" dirty="0" smtClean="0"/>
          </a:p>
          <a:p>
            <a:pPr lvl="1">
              <a:buClr>
                <a:srgbClr val="0070C0"/>
              </a:buClr>
            </a:pPr>
            <a:r>
              <a:rPr lang="en-US" sz="3200" dirty="0" smtClean="0"/>
              <a:t>Cite evidence to support your answers.</a:t>
            </a:r>
          </a:p>
          <a:p>
            <a:pPr lvl="1">
              <a:buClr>
                <a:srgbClr val="0070C0"/>
              </a:buClr>
            </a:pPr>
            <a:endParaRPr lang="en-US" sz="800" dirty="0" smtClean="0"/>
          </a:p>
          <a:p>
            <a:pPr lvl="1">
              <a:buClr>
                <a:srgbClr val="0070C0"/>
              </a:buClr>
            </a:pPr>
            <a:r>
              <a:rPr lang="en-US" sz="3200" dirty="0" smtClean="0"/>
              <a:t>Compare and contrast the structure of the text and the author’s words and sentences before and after the surgery.</a:t>
            </a:r>
          </a:p>
          <a:p>
            <a:pPr lvl="1">
              <a:buClr>
                <a:srgbClr val="0070C0"/>
              </a:buClr>
              <a:buNone/>
            </a:pPr>
            <a:endParaRPr lang="en-US" sz="3200" dirty="0" smtClean="0"/>
          </a:p>
          <a:p>
            <a:pPr lvl="1">
              <a:buClr>
                <a:srgbClr val="0070C0"/>
              </a:buClr>
            </a:pPr>
            <a:endParaRPr lang="en-US" sz="3200" dirty="0" smtClean="0"/>
          </a:p>
          <a:p>
            <a:pPr lvl="1">
              <a:buClr>
                <a:srgbClr val="0070C0"/>
              </a:buClr>
              <a:buNone/>
            </a:pPr>
            <a:endParaRPr lang="en-US" sz="3600" b="1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6962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Progress Report 9 – Whole Class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199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How have Charlie’s self-realizations affected his attitude and motivation?</a:t>
            </a:r>
          </a:p>
          <a:p>
            <a:endParaRPr lang="en-US" sz="1050" dirty="0" smtClean="0"/>
          </a:p>
          <a:p>
            <a:pPr lvl="1"/>
            <a:r>
              <a:rPr lang="en-US" sz="3200" dirty="0" smtClean="0"/>
              <a:t>Include textual evidence as support.</a:t>
            </a:r>
          </a:p>
          <a:p>
            <a:pPr lvl="1">
              <a:buClr>
                <a:srgbClr val="0070C0"/>
              </a:buClr>
            </a:pPr>
            <a:endParaRPr lang="en-US" sz="3200" dirty="0" smtClean="0"/>
          </a:p>
          <a:p>
            <a:pPr lvl="1">
              <a:buClr>
                <a:srgbClr val="0070C0"/>
              </a:buClr>
              <a:buNone/>
            </a:pPr>
            <a:endParaRPr lang="en-US" sz="3600" b="1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763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Progress Report 9 – Independent Work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199"/>
          </a:xfrm>
        </p:spPr>
        <p:txBody>
          <a:bodyPr>
            <a:normAutofit fontScale="92500"/>
          </a:bodyPr>
          <a:lstStyle/>
          <a:p>
            <a:pPr>
              <a:buClr>
                <a:srgbClr val="0070C0"/>
              </a:buClr>
            </a:pPr>
            <a:r>
              <a:rPr lang="en-US" sz="3600" dirty="0" smtClean="0"/>
              <a:t>Answer the following in complete sentences. Cite evidence to support your response.</a:t>
            </a:r>
          </a:p>
          <a:p>
            <a:pPr>
              <a:buClr>
                <a:srgbClr val="0070C0"/>
              </a:buClr>
            </a:pPr>
            <a:endParaRPr lang="en-US" sz="1200" dirty="0" smtClean="0"/>
          </a:p>
          <a:p>
            <a:pPr marL="971550" lvl="1" indent="-514350">
              <a:buClr>
                <a:srgbClr val="0070C0"/>
              </a:buClr>
              <a:buFont typeface="+mj-lt"/>
              <a:buAutoNum type="arabicPeriod"/>
            </a:pPr>
            <a:r>
              <a:rPr lang="en-US" dirty="0" smtClean="0"/>
              <a:t>What is the connection between Charlie and Algernon? What is ironic about Charlie’s feelings toward Algernon?</a:t>
            </a:r>
          </a:p>
          <a:p>
            <a:pPr lvl="1">
              <a:buClr>
                <a:srgbClr val="0070C0"/>
              </a:buClr>
              <a:buFont typeface="+mj-lt"/>
              <a:buAutoNum type="arabicPeriod"/>
            </a:pPr>
            <a:endParaRPr lang="en-US" sz="1100" dirty="0" smtClean="0"/>
          </a:p>
          <a:p>
            <a:pPr marL="971550" lvl="1" indent="-514350">
              <a:buClr>
                <a:srgbClr val="0070C0"/>
              </a:buClr>
              <a:buFont typeface="+mj-lt"/>
              <a:buAutoNum type="arabicPeriod"/>
            </a:pPr>
            <a:r>
              <a:rPr lang="en-US" dirty="0" smtClean="0"/>
              <a:t>What do we learn about Charlie through his analysis of Robinson Crusoe?</a:t>
            </a:r>
          </a:p>
          <a:p>
            <a:pPr lvl="1">
              <a:buClr>
                <a:srgbClr val="0070C0"/>
              </a:buClr>
              <a:buFont typeface="+mj-lt"/>
              <a:buAutoNum type="arabicPeriod"/>
            </a:pPr>
            <a:endParaRPr lang="en-US" sz="1100" dirty="0" smtClean="0"/>
          </a:p>
          <a:p>
            <a:pPr marL="971550" lvl="1" indent="-514350">
              <a:buClr>
                <a:srgbClr val="0070C0"/>
              </a:buClr>
              <a:buFont typeface="+mj-lt"/>
              <a:buAutoNum type="arabicPeriod"/>
            </a:pPr>
            <a:r>
              <a:rPr lang="en-US" dirty="0" smtClean="0"/>
              <a:t>What is the significance of Charlie’s changing perception of Joe and Frank?</a:t>
            </a:r>
          </a:p>
          <a:p>
            <a:pPr lvl="1">
              <a:buClr>
                <a:srgbClr val="0070C0"/>
              </a:buClr>
              <a:buFont typeface="+mj-lt"/>
              <a:buAutoNum type="arabicPeriod"/>
            </a:pPr>
            <a:endParaRPr lang="en-US" sz="1100" dirty="0" smtClean="0"/>
          </a:p>
          <a:p>
            <a:pPr marL="971550" lvl="1" indent="-514350">
              <a:buClr>
                <a:srgbClr val="0070C0"/>
              </a:buClr>
              <a:buFont typeface="+mj-lt"/>
              <a:buAutoNum type="arabicPeriod"/>
            </a:pPr>
            <a:r>
              <a:rPr lang="en-US" dirty="0" smtClean="0"/>
              <a:t>Discuss what Charlie means when he says, “I felt naked.”</a:t>
            </a:r>
            <a:endParaRPr lang="en-US" sz="2800" dirty="0" smtClean="0"/>
          </a:p>
          <a:p>
            <a:pPr lvl="1">
              <a:buClr>
                <a:srgbClr val="0070C0"/>
              </a:buClr>
            </a:pPr>
            <a:endParaRPr lang="en-US" sz="3200" dirty="0" smtClean="0"/>
          </a:p>
          <a:p>
            <a:pPr lvl="1">
              <a:buClr>
                <a:srgbClr val="0070C0"/>
              </a:buClr>
              <a:buNone/>
            </a:pPr>
            <a:endParaRPr lang="en-US" sz="3600" b="1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359</Words>
  <Application>Microsoft Office PowerPoint</Application>
  <PresentationFormat>On-screen Show (4:3)</PresentationFormat>
  <Paragraphs>73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3_Office Theme</vt:lpstr>
      <vt:lpstr>2_Module</vt:lpstr>
      <vt:lpstr>2_Office Theme</vt:lpstr>
      <vt:lpstr>Slide 1</vt:lpstr>
      <vt:lpstr>Bell Ringer </vt:lpstr>
      <vt:lpstr>Slide 3</vt:lpstr>
      <vt:lpstr>Progress Reports 4-8</vt:lpstr>
      <vt:lpstr>Slide 5</vt:lpstr>
      <vt:lpstr>Progress Report 9</vt:lpstr>
      <vt:lpstr>Progress Report 9 – Whole Class</vt:lpstr>
      <vt:lpstr>Progress Report 9 – Independent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dhopkins</dc:creator>
  <cp:lastModifiedBy>dhopkins</cp:lastModifiedBy>
  <cp:revision>40</cp:revision>
  <dcterms:created xsi:type="dcterms:W3CDTF">2018-12-04T14:46:40Z</dcterms:created>
  <dcterms:modified xsi:type="dcterms:W3CDTF">2018-12-10T20:54:01Z</dcterms:modified>
</cp:coreProperties>
</file>