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29" r:id="rId2"/>
    <p:sldMasterId id="2147483841" r:id="rId3"/>
    <p:sldMasterId id="2147483865" r:id="rId4"/>
    <p:sldMasterId id="2147483878" r:id="rId5"/>
  </p:sldMasterIdLst>
  <p:notesMasterIdLst>
    <p:notesMasterId r:id="rId23"/>
  </p:notesMasterIdLst>
  <p:sldIdLst>
    <p:sldId id="257" r:id="rId6"/>
    <p:sldId id="493" r:id="rId7"/>
    <p:sldId id="494" r:id="rId8"/>
    <p:sldId id="495" r:id="rId9"/>
    <p:sldId id="476" r:id="rId10"/>
    <p:sldId id="478" r:id="rId11"/>
    <p:sldId id="479" r:id="rId12"/>
    <p:sldId id="480" r:id="rId13"/>
    <p:sldId id="485" r:id="rId14"/>
    <p:sldId id="486" r:id="rId15"/>
    <p:sldId id="487" r:id="rId16"/>
    <p:sldId id="488" r:id="rId17"/>
    <p:sldId id="489" r:id="rId18"/>
    <p:sldId id="490" r:id="rId19"/>
    <p:sldId id="491" r:id="rId20"/>
    <p:sldId id="492" r:id="rId21"/>
    <p:sldId id="48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0D2351-4DCA-46BF-9E51-86DE6CBD3121}" type="datetimeFigureOut">
              <a:rPr lang="en-US" smtClean="0"/>
              <a:pPr/>
              <a:t>11/16/2018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80321F-5334-46F0-8829-29C2A5C567B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This PowerPoint is read and discussed in the classroom for students to have a grasp of what is expected and what you will be looking for to grade.  </a:t>
            </a:r>
          </a:p>
        </p:txBody>
      </p:sp>
      <p:sp>
        <p:nvSpPr>
          <p:cNvPr id="1843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US">
              <a:solidFill>
                <a:prstClr val="black"/>
              </a:solidFill>
            </a:endParaRPr>
          </a:p>
        </p:txBody>
      </p:sp>
      <p:sp>
        <p:nvSpPr>
          <p:cNvPr id="1843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2AA4B70D-44B9-4973-B1EA-6DE9192CA258}" type="datetime8">
              <a:rPr lang="en-US">
                <a:solidFill>
                  <a:prstClr val="black"/>
                </a:solidFill>
              </a:rPr>
              <a:pPr>
                <a:defRPr/>
              </a:pPr>
              <a:t>11/16/2018 7:23 AM</a:t>
            </a:fld>
            <a:endParaRPr lang="en-US">
              <a:solidFill>
                <a:prstClr val="black"/>
              </a:solidFill>
            </a:endParaRPr>
          </a:p>
        </p:txBody>
      </p:sp>
      <p:sp>
        <p:nvSpPr>
          <p:cNvPr id="18438"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a:defRPr/>
            </a:pPr>
            <a:r>
              <a:rPr lang="en-US" sz="500">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sz="50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a:solidFill>
                  <a:srgbClr val="000000"/>
                </a:solidFill>
              </a:rPr>
            </a:br>
            <a:r>
              <a:rPr lang="en-US" sz="500">
                <a:solidFill>
                  <a:srgbClr val="000000"/>
                </a:solidFill>
              </a:rPr>
              <a:t>MICROSOFT MAKES NO WARRANTIES, EXPRESS, IMPLIED OR STATUTORY, AS TO THE INFORMATION IN THIS PRESENTATION.</a:t>
            </a:r>
          </a:p>
          <a:p>
            <a:pPr>
              <a:defRPr/>
            </a:pPr>
            <a:endParaRPr lang="en-US" sz="500">
              <a:solidFill>
                <a:prstClr val="black"/>
              </a:solidFill>
            </a:endParaRPr>
          </a:p>
        </p:txBody>
      </p:sp>
      <p:sp>
        <p:nvSpPr>
          <p:cNvPr id="18439"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a:defRPr/>
            </a:pPr>
            <a:fld id="{4AE2D767-2388-4E2C-8B06-B73585C90638}" type="slidenum">
              <a:rPr lang="en-US">
                <a:solidFill>
                  <a:prstClr val="black"/>
                </a:solidFill>
              </a:rPr>
              <a:pPr>
                <a:defRPr/>
              </a:pPr>
              <a:t>9</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0914CBBE-F136-4B40-BABA-87919545CBAB}" type="slidenum">
              <a:rPr lang="en-US">
                <a:solidFill>
                  <a:prstClr val="black"/>
                </a:solidFill>
              </a:rPr>
              <a:pPr>
                <a:defRPr/>
              </a:pPr>
              <a:t>10</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US">
              <a:solidFill>
                <a:prstClr val="black"/>
              </a:solidFill>
            </a:endParaRPr>
          </a:p>
        </p:txBody>
      </p:sp>
      <p:sp>
        <p:nvSpPr>
          <p:cNvPr id="2048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305B92E-4AD9-470C-A139-943308F7E290}" type="datetime8">
              <a:rPr lang="en-US">
                <a:solidFill>
                  <a:prstClr val="black"/>
                </a:solidFill>
              </a:rPr>
              <a:pPr>
                <a:defRPr/>
              </a:pPr>
              <a:t>11/16/2018 7:23 AM</a:t>
            </a:fld>
            <a:endParaRPr lang="en-US">
              <a:solidFill>
                <a:prstClr val="black"/>
              </a:solidFill>
            </a:endParaRPr>
          </a:p>
        </p:txBody>
      </p:sp>
      <p:sp>
        <p:nvSpPr>
          <p:cNvPr id="2048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pPr>
              <a:defRPr/>
            </a:pPr>
            <a:endParaRPr lang="en-US">
              <a:solidFill>
                <a:prstClr val="black"/>
              </a:solidFill>
            </a:endParaRPr>
          </a:p>
        </p:txBody>
      </p:sp>
      <p:sp>
        <p:nvSpPr>
          <p:cNvPr id="20487"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5B4A9C1-3CD2-4620-A219-CB206EFE109E}" type="slidenum">
              <a:rPr lang="en-US">
                <a:solidFill>
                  <a:prstClr val="black"/>
                </a:solidFill>
              </a:rPr>
              <a:pPr>
                <a:defRPr/>
              </a:pPr>
              <a:t>11</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US">
              <a:solidFill>
                <a:prstClr val="black"/>
              </a:solidFill>
            </a:endParaRPr>
          </a:p>
        </p:txBody>
      </p:sp>
      <p:sp>
        <p:nvSpPr>
          <p:cNvPr id="2048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305B92E-4AD9-470C-A139-943308F7E290}" type="datetime8">
              <a:rPr lang="en-US">
                <a:solidFill>
                  <a:prstClr val="black"/>
                </a:solidFill>
              </a:rPr>
              <a:pPr>
                <a:defRPr/>
              </a:pPr>
              <a:t>11/16/2018 7:23 AM</a:t>
            </a:fld>
            <a:endParaRPr lang="en-US">
              <a:solidFill>
                <a:prstClr val="black"/>
              </a:solidFill>
            </a:endParaRPr>
          </a:p>
        </p:txBody>
      </p:sp>
      <p:sp>
        <p:nvSpPr>
          <p:cNvPr id="2048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pPr>
              <a:defRPr/>
            </a:pPr>
            <a:endParaRPr lang="en-US">
              <a:solidFill>
                <a:prstClr val="black"/>
              </a:solidFill>
            </a:endParaRPr>
          </a:p>
        </p:txBody>
      </p:sp>
      <p:sp>
        <p:nvSpPr>
          <p:cNvPr id="20487"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6A46D7C-5684-4966-A5FD-EE6D4095D338}" type="slidenum">
              <a:rPr lang="en-US">
                <a:solidFill>
                  <a:prstClr val="black"/>
                </a:solidFill>
              </a:rPr>
              <a:pPr>
                <a:defRPr/>
              </a:pPr>
              <a:t>12</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048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en-US">
              <a:solidFill>
                <a:prstClr val="black"/>
              </a:solidFill>
            </a:endParaRPr>
          </a:p>
        </p:txBody>
      </p:sp>
      <p:sp>
        <p:nvSpPr>
          <p:cNvPr id="20485"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F305B92E-4AD9-470C-A139-943308F7E290}" type="datetime8">
              <a:rPr lang="en-US">
                <a:solidFill>
                  <a:prstClr val="black"/>
                </a:solidFill>
              </a:rPr>
              <a:pPr>
                <a:defRPr/>
              </a:pPr>
              <a:t>11/16/2018 7:23 AM</a:t>
            </a:fld>
            <a:endParaRPr lang="en-US">
              <a:solidFill>
                <a:prstClr val="black"/>
              </a:solidFill>
            </a:endParaRPr>
          </a:p>
        </p:txBody>
      </p:sp>
      <p:sp>
        <p:nvSpPr>
          <p:cNvPr id="2048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pPr>
              <a:defRPr/>
            </a:pPr>
            <a:endParaRPr lang="en-US">
              <a:solidFill>
                <a:prstClr val="black"/>
              </a:solidFill>
            </a:endParaRPr>
          </a:p>
        </p:txBody>
      </p:sp>
      <p:sp>
        <p:nvSpPr>
          <p:cNvPr id="20487" name="Slide Number Placeholder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69EEED3-C622-4774-9760-BCED82DFA200}" type="slidenum">
              <a:rPr lang="en-US">
                <a:solidFill>
                  <a:prstClr val="black"/>
                </a:solidFill>
              </a:rPr>
              <a:pPr>
                <a:defRPr/>
              </a:pPr>
              <a:t>13</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5FACE3EC-2D8C-4ED0-9B5D-C9080A69380D}" type="slidenum">
              <a:rPr lang="en-US">
                <a:solidFill>
                  <a:prstClr val="black"/>
                </a:solidFill>
              </a:rPr>
              <a:pPr>
                <a:defRPr/>
              </a:pPr>
              <a:t>14</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bwMode="auto">
          <a:noFill/>
          <a:ln>
            <a:solidFill>
              <a:srgbClr val="000000"/>
            </a:solidFill>
            <a:miter lim="800000"/>
            <a:headEnd/>
            <a:tailEnd/>
          </a:ln>
        </p:spPr>
      </p:sp>
      <p:sp>
        <p:nvSpPr>
          <p:cNvPr id="138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altLang="en-US" smtClean="0"/>
          </a:p>
        </p:txBody>
      </p:sp>
      <p:sp>
        <p:nvSpPr>
          <p:cNvPr id="4" name="Slide Number Placeholder 3"/>
          <p:cNvSpPr>
            <a:spLocks noGrp="1"/>
          </p:cNvSpPr>
          <p:nvPr>
            <p:ph type="sldNum" sz="quarter" idx="5"/>
          </p:nvPr>
        </p:nvSpPr>
        <p:spPr/>
        <p:txBody>
          <a:bodyPr/>
          <a:lstStyle/>
          <a:p>
            <a:pPr>
              <a:defRPr/>
            </a:pPr>
            <a:fld id="{5FACE3EC-2D8C-4ED0-9B5D-C9080A69380D}" type="slidenum">
              <a:rPr lang="en-US">
                <a:solidFill>
                  <a:prstClr val="black"/>
                </a:solidFill>
              </a:rPr>
              <a:pPr>
                <a:defRPr/>
              </a:pPr>
              <a:t>15</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41C6827-46EF-41E3-995C-8E6784B9B644}" type="datetime1">
              <a:rPr lang="en-US">
                <a:solidFill>
                  <a:prstClr val="black">
                    <a:tint val="75000"/>
                  </a:prstClr>
                </a:solidFill>
              </a:rPr>
              <a:pPr>
                <a:def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4C0D0B9-8865-409B-9399-A448CE5813E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BABF010-F422-4ABC-9BD0-3827AFCACDF9}" type="datetime1">
              <a:rPr lang="en-US">
                <a:solidFill>
                  <a:prstClr val="black">
                    <a:tint val="75000"/>
                  </a:prstClr>
                </a:solidFill>
              </a:rPr>
              <a:pPr>
                <a:def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56C6D06-B698-4354-B6F1-AB86932C630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A45C62-68D4-4275-94E0-E71985CA1299}" type="datetime1">
              <a:rPr lang="en-US">
                <a:solidFill>
                  <a:prstClr val="black">
                    <a:tint val="75000"/>
                  </a:prstClr>
                </a:solidFill>
              </a:rPr>
              <a:pPr>
                <a:def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4C96EA5-94DF-4738-A0A5-FDB4531E6C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EFBFF03-4297-401B-8FC9-5D5F2713DC1B}" type="datetime1">
              <a:rPr lang="en-US">
                <a:solidFill>
                  <a:prstClr val="black">
                    <a:tint val="75000"/>
                  </a:prstClr>
                </a:solidFill>
              </a:rPr>
              <a:pPr>
                <a:def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8FB8EE3-9D89-4576-93B8-27EAA937435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56D547-38F6-4EC6-B93D-F286EBB77EE4}" type="datetime1">
              <a:rPr lang="en-US">
                <a:solidFill>
                  <a:prstClr val="black">
                    <a:tint val="75000"/>
                  </a:prstClr>
                </a:solidFill>
              </a:rPr>
              <a:pPr>
                <a:def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CC3C5A6-1566-4BC4-B105-C995FD4AFF0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A559B7DF-088E-4CFE-8564-8754C5B950E4}" type="datetime1">
              <a:rPr lang="en-US" smtClean="0">
                <a:solidFill>
                  <a:prstClr val="white">
                    <a:tint val="95000"/>
                  </a:prstClr>
                </a:solidFill>
              </a:rPr>
              <a:pPr>
                <a:defRPr/>
              </a:pPr>
              <a:t>11/16/2018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pPr>
              <a:defRPr/>
            </a:pPr>
            <a:fld id="{0544A8A6-E1D7-4C33-9471-785E77E6A66F}" type="slidenum">
              <a:rPr lang="en-US" smtClean="0">
                <a:solidFill>
                  <a:prstClr val="white">
                    <a:tint val="95000"/>
                  </a:prstClr>
                </a:solidFill>
              </a:rPr>
              <a:pPr>
                <a:def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7825A8F-1A9D-4468-A821-53975F884D32}" type="datetime1">
              <a:rPr lang="en-US" smtClean="0">
                <a:solidFill>
                  <a:prstClr val="black">
                    <a:tint val="95000"/>
                  </a:prstClr>
                </a:solidFill>
              </a:rPr>
              <a:pPr>
                <a:defRPr/>
              </a:pPr>
              <a:t>11/16/2018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783A7431-CC3F-44B4-B7AC-348400C90A16}"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32D844E0-4DFD-4424-BC67-6E7A456D0337}" type="datetime1">
              <a:rPr lang="en-US" smtClean="0">
                <a:solidFill>
                  <a:prstClr val="white">
                    <a:tint val="95000"/>
                  </a:prstClr>
                </a:solidFill>
              </a:rPr>
              <a:pPr>
                <a:defRPr/>
              </a:pPr>
              <a:t>11/16/2018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pPr>
              <a:defRPr/>
            </a:pPr>
            <a:fld id="{86D1182F-3412-4B97-B4AD-A15634503C92}" type="slidenum">
              <a:rPr lang="en-US" smtClean="0">
                <a:solidFill>
                  <a:prstClr val="white">
                    <a:tint val="95000"/>
                  </a:prstClr>
                </a:solidFill>
              </a:rPr>
              <a:pPr>
                <a:defRPr/>
              </a:pPr>
              <a:t>‹#›</a:t>
            </a:fld>
            <a:endParaRPr lang="en-US">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9CCD68C5-36DA-4117-A0A3-ED4D2415F791}" type="datetime1">
              <a:rPr lang="en-US" smtClean="0">
                <a:solidFill>
                  <a:prstClr val="black">
                    <a:tint val="95000"/>
                  </a:prstClr>
                </a:solidFill>
              </a:rPr>
              <a:pPr>
                <a:defRPr/>
              </a:pPr>
              <a:t>11/16/2018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pPr>
              <a:defRPr/>
            </a:pPr>
            <a:fld id="{3D3C6509-E6F3-461C-9AF9-53A4793BE544}"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BDF7BD19-C60C-4798-8F9B-39D01D258490}" type="datetime1">
              <a:rPr lang="en-US" smtClean="0">
                <a:solidFill>
                  <a:prstClr val="black">
                    <a:tint val="95000"/>
                  </a:prstClr>
                </a:solidFill>
              </a:rPr>
              <a:pPr>
                <a:defRPr/>
              </a:pPr>
              <a:t>11/16/2018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pPr>
              <a:defRPr/>
            </a:pPr>
            <a:fld id="{4F23AD69-8695-49DE-A441-AE191AB208E4}"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00B3ADBC-E4B5-48A8-AEBF-A286F5F8367B}" type="datetime1">
              <a:rPr lang="en-US" smtClean="0">
                <a:solidFill>
                  <a:prstClr val="black">
                    <a:tint val="95000"/>
                  </a:prstClr>
                </a:solidFill>
              </a:rPr>
              <a:pPr>
                <a:defRPr/>
              </a:pPr>
              <a:t>11/16/2018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pPr>
              <a:defRPr/>
            </a:pPr>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pPr>
              <a:defRPr/>
            </a:pPr>
            <a:fld id="{77781751-2A91-4532-A6B1-8C4105B8CDA8}"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6091A96-9C4E-4EF8-929D-EF98BA9A8916}" type="datetime1">
              <a:rPr lang="en-US">
                <a:solidFill>
                  <a:prstClr val="black">
                    <a:tint val="75000"/>
                  </a:prstClr>
                </a:solidFill>
              </a:rPr>
              <a:pPr>
                <a:defRPr/>
              </a:pPr>
              <a:t>11/16/2018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743A729-9064-4A1D-92BA-5CBD48D6227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99B8335-5223-471E-96D1-DAABA8E9FCD5}" type="datetime1">
              <a:rPr lang="en-US" smtClean="0">
                <a:solidFill>
                  <a:prstClr val="black">
                    <a:tint val="95000"/>
                  </a:prstClr>
                </a:solidFill>
              </a:rPr>
              <a:pPr>
                <a:defRPr/>
              </a:pPr>
              <a:t>11/16/2018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pPr>
              <a:defRPr/>
            </a:pPr>
            <a:fld id="{53CF2141-E62D-4C65-B012-087A44D2B6C1}"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77EA3927-2E7F-4937-893F-54F93481A225}" type="datetime1">
              <a:rPr lang="en-US" smtClean="0">
                <a:solidFill>
                  <a:prstClr val="black">
                    <a:tint val="95000"/>
                  </a:prstClr>
                </a:solidFill>
              </a:rPr>
              <a:pPr>
                <a:defRPr/>
              </a:pPr>
              <a:t>11/16/2018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pPr>
              <a:defRPr/>
            </a:pPr>
            <a:fld id="{B4777FB4-36EF-4560-836D-857073440DA4}" type="slidenum">
              <a:rPr lang="en-US" smtClean="0">
                <a:solidFill>
                  <a:prstClr val="black">
                    <a:tint val="95000"/>
                  </a:prstClr>
                </a:solidFill>
              </a:rPr>
              <a:pPr>
                <a:def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1FC8F50B-3593-4694-A542-5E481F35AF54}" type="datetime1">
              <a:rPr lang="en-US" smtClean="0">
                <a:solidFill>
                  <a:prstClr val="black">
                    <a:tint val="95000"/>
                  </a:prstClr>
                </a:solidFill>
              </a:rPr>
              <a:pPr>
                <a:defRPr/>
              </a:pPr>
              <a:t>11/16/2018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pPr>
              <a:defRPr/>
            </a:pPr>
            <a:fld id="{A1C9F9B7-A71D-4AEC-A20A-3AF4A6D5D45A}" type="slidenum">
              <a:rPr lang="en-US" smtClean="0">
                <a:solidFill>
                  <a:prstClr val="black">
                    <a:tint val="95000"/>
                  </a:prstClr>
                </a:solidFill>
              </a:rPr>
              <a:pPr>
                <a:defRPr/>
              </a:pPr>
              <a:t>‹#›</a:t>
            </a:fld>
            <a:endParaRPr lang="en-US">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2E4F44D-3F3A-404C-A098-939979A0E307}" type="datetime1">
              <a:rPr lang="en-US" smtClean="0">
                <a:solidFill>
                  <a:prstClr val="black">
                    <a:tint val="95000"/>
                  </a:prstClr>
                </a:solidFill>
              </a:rPr>
              <a:pPr>
                <a:defRPr/>
              </a:pPr>
              <a:t>11/16/2018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94530902-AC93-415F-B3C0-CD977F771AF6}"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E1E39621-C59C-4E64-BDAF-35C652C179E8}" type="datetime1">
              <a:rPr lang="en-US" smtClean="0">
                <a:solidFill>
                  <a:prstClr val="black">
                    <a:tint val="95000"/>
                  </a:prstClr>
                </a:solidFill>
              </a:rPr>
              <a:pPr>
                <a:defRPr/>
              </a:pPr>
              <a:t>11/16/2018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pPr>
              <a:defRPr/>
            </a:pPr>
            <a:fld id="{1D489B05-FE03-4948-AB29-85FE819BCC60}" type="slidenum">
              <a:rPr lang="en-US" smtClean="0">
                <a:solidFill>
                  <a:prstClr val="black">
                    <a:tint val="95000"/>
                  </a:prstClr>
                </a:solidFill>
              </a:rPr>
              <a:pPr>
                <a:defRPr/>
              </a:pPr>
              <a:t>‹#›</a:t>
            </a:fld>
            <a:endParaRPr lang="en-US">
              <a:solidFill>
                <a:prstClr val="black">
                  <a:tint val="95000"/>
                </a:prstClr>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white">
                    <a:tint val="95000"/>
                  </a:prstClr>
                </a:solidFill>
              </a:rPr>
              <a:pPr/>
              <a:t>11/16/2018</a:t>
            </a:fld>
            <a:endParaRPr lang="en-US">
              <a:solidFill>
                <a:prstClr val="white">
                  <a:tint val="95000"/>
                </a:prstClr>
              </a:solidFill>
            </a:endParaRPr>
          </a:p>
        </p:txBody>
      </p:sp>
      <p:sp>
        <p:nvSpPr>
          <p:cNvPr id="5" name="Footer Placeholder 4"/>
          <p:cNvSpPr>
            <a:spLocks noGrp="1"/>
          </p:cNvSpPr>
          <p:nvPr>
            <p:ph type="ftr" sz="quarter" idx="11"/>
          </p:nvPr>
        </p:nvSpPr>
        <p:spPr/>
        <p:txBody>
          <a:bodyPr/>
          <a:lstStyle/>
          <a:p>
            <a:endParaRPr lang="en-US">
              <a:solidFill>
                <a:prstClr val="white">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white">
                    <a:tint val="95000"/>
                  </a:prstClr>
                </a:solidFill>
              </a:rPr>
              <a:pPr/>
              <a:t>‹#›</a:t>
            </a:fld>
            <a:endParaRPr lang="en-US">
              <a:solidFill>
                <a:prstClr val="white">
                  <a:tint val="95000"/>
                </a:prst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9602DC8-96AF-43E9-9C3E-0E8129D5B945}" type="datetime1">
              <a:rPr lang="en-US">
                <a:solidFill>
                  <a:prstClr val="black">
                    <a:tint val="75000"/>
                  </a:prstClr>
                </a:solidFill>
              </a:rPr>
              <a:pPr>
                <a:defRPr/>
              </a:pPr>
              <a:t>11/16/2018</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09E387E-C5C2-4D23-976C-3880525CE77D}"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8" name="Footer Placeholder 7"/>
          <p:cNvSpPr>
            <a:spLocks noGrp="1"/>
          </p:cNvSpPr>
          <p:nvPr>
            <p:ph type="ftr" sz="quarter" idx="11"/>
          </p:nvPr>
        </p:nvSpPr>
        <p:spPr/>
        <p:txBody>
          <a:bodyPr/>
          <a:lstStyle/>
          <a:p>
            <a:endParaRPr lang="en-US">
              <a:solidFill>
                <a:prstClr val="black">
                  <a:tint val="95000"/>
                </a:prstClr>
              </a:solidFill>
            </a:endParaRPr>
          </a:p>
        </p:txBody>
      </p:sp>
      <p:sp>
        <p:nvSpPr>
          <p:cNvPr id="9" name="Slide Number Placeholder 8"/>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4" name="Footer Placeholder 3"/>
          <p:cNvSpPr>
            <a:spLocks noGrp="1"/>
          </p:cNvSpPr>
          <p:nvPr>
            <p:ph type="ftr" sz="quarter" idx="11"/>
          </p:nvPr>
        </p:nvSpPr>
        <p:spPr/>
        <p:txBody>
          <a:bodyPr/>
          <a:lstStyle/>
          <a:p>
            <a:endParaRPr lang="en-US">
              <a:solidFill>
                <a:prstClr val="black">
                  <a:tint val="95000"/>
                </a:prstClr>
              </a:solidFill>
            </a:endParaRPr>
          </a:p>
        </p:txBody>
      </p:sp>
      <p:sp>
        <p:nvSpPr>
          <p:cNvPr id="5" name="Slide Number Placeholder 4"/>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3" name="Footer Placeholder 2"/>
          <p:cNvSpPr>
            <a:spLocks noGrp="1"/>
          </p:cNvSpPr>
          <p:nvPr>
            <p:ph type="ftr" sz="quarter" idx="11"/>
          </p:nvPr>
        </p:nvSpPr>
        <p:spPr/>
        <p:txBody>
          <a:bodyPr/>
          <a:lstStyle/>
          <a:p>
            <a:endParaRPr lang="en-US">
              <a:solidFill>
                <a:prstClr val="black">
                  <a:tint val="95000"/>
                </a:prstClr>
              </a:solidFill>
            </a:endParaRPr>
          </a:p>
        </p:txBody>
      </p:sp>
      <p:sp>
        <p:nvSpPr>
          <p:cNvPr id="4" name="Slide Number Placeholder 3"/>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6" name="Footer Placeholder 5"/>
          <p:cNvSpPr>
            <a:spLocks noGrp="1"/>
          </p:cNvSpPr>
          <p:nvPr>
            <p:ph type="ftr" sz="quarter" idx="11"/>
          </p:nvPr>
        </p:nvSpPr>
        <p:spPr/>
        <p:txBody>
          <a:bodyPr/>
          <a:lstStyle/>
          <a:p>
            <a:endParaRPr lang="en-US">
              <a:solidFill>
                <a:prstClr val="black">
                  <a:tint val="95000"/>
                </a:prstClr>
              </a:solidFill>
            </a:endParaRPr>
          </a:p>
        </p:txBody>
      </p:sp>
      <p:sp>
        <p:nvSpPr>
          <p:cNvPr id="7" name="Slide Number Placeholder 6"/>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solidFill>
                <a:prstClr val="white">
                  <a:shade val="50000"/>
                </a:prstClr>
              </a:solidFill>
            </a:endParaRPr>
          </a:p>
        </p:txBody>
      </p:sp>
      <p:sp>
        <p:nvSpPr>
          <p:cNvPr id="7" name="Slide Number Placeholder 6"/>
          <p:cNvSpPr>
            <a:spLocks noGrp="1"/>
          </p:cNvSpPr>
          <p:nvPr>
            <p:ph type="sldNum" sz="quarter" idx="12"/>
          </p:nvPr>
        </p:nvSpPr>
        <p:spPr>
          <a:xfrm>
            <a:off x="8339328" y="1170432"/>
            <a:ext cx="733864" cy="201168"/>
          </a:xfrm>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5" name="Footer Placeholder 4"/>
          <p:cNvSpPr>
            <a:spLocks noGrp="1"/>
          </p:cNvSpPr>
          <p:nvPr>
            <p:ph type="ftr" sz="quarter" idx="11"/>
          </p:nvPr>
        </p:nvSpPr>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5" name="Footer Placeholder 4"/>
          <p:cNvSpPr>
            <a:spLocks noGrp="1"/>
          </p:cNvSpPr>
          <p:nvPr>
            <p:ph type="ftr" sz="quarter" idx="11"/>
          </p:nvPr>
        </p:nvSpPr>
        <p:spPr>
          <a:xfrm>
            <a:off x="2640597" y="6377459"/>
            <a:ext cx="3836404" cy="365125"/>
          </a:xfrm>
        </p:spPr>
        <p:txBody>
          <a:bodyPr/>
          <a:lstStyle/>
          <a:p>
            <a:endParaRPr lang="en-US">
              <a:solidFill>
                <a:prstClr val="black">
                  <a:tint val="95000"/>
                </a:prstClr>
              </a:solidFill>
            </a:endParaRPr>
          </a:p>
        </p:txBody>
      </p:sp>
      <p:sp>
        <p:nvSpPr>
          <p:cNvPr id="6" name="Slide Number Placeholder 5"/>
          <p:cNvSpPr>
            <a:spLocks noGrp="1"/>
          </p:cNvSpPr>
          <p:nvPr>
            <p:ph type="sldNum" sz="quarter" idx="12"/>
          </p:nvPr>
        </p:nvSpPr>
        <p:spPr/>
        <p:txBody>
          <a:bodyPr/>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21A89C6-9CCF-4C16-A911-FD778ADAED65}" type="datetime1">
              <a:rPr lang="en-US">
                <a:solidFill>
                  <a:prstClr val="black">
                    <a:tint val="75000"/>
                  </a:prstClr>
                </a:solidFill>
              </a:rPr>
              <a:pPr>
                <a:defRPr/>
              </a:pPr>
              <a:t>11/16/2018</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1BC4AE7-BB4E-4346-84F8-7FAB202E7F6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A9C1BC-D9B7-4967-A3C2-B6E5A693F984}" type="datetime1">
              <a:rPr lang="en-US">
                <a:solidFill>
                  <a:prstClr val="black">
                    <a:tint val="75000"/>
                  </a:prstClr>
                </a:solidFill>
              </a:rPr>
              <a:pPr>
                <a:defRPr/>
              </a:pPr>
              <a:t>11/16/2018</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48358958-2783-4321-8EA5-26F9914701F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963ABC2-0B0A-4926-A861-319D4B203E1C}" type="datetime1">
              <a:rPr lang="en-US">
                <a:solidFill>
                  <a:prstClr val="black">
                    <a:tint val="75000"/>
                  </a:prstClr>
                </a:solidFill>
              </a:rPr>
              <a:pPr>
                <a:defRPr/>
              </a:pPr>
              <a:t>11/16/2018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F35AB1A-612B-45F2-8151-4ACBDFE4022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AB130A-CCB1-47A9-80CB-A72F277FC763}" type="datetime1">
              <a:rPr lang="en-US">
                <a:solidFill>
                  <a:prstClr val="black">
                    <a:tint val="75000"/>
                  </a:prstClr>
                </a:solidFill>
              </a:rPr>
              <a:pPr>
                <a:defRPr/>
              </a:pPr>
              <a:t>11/16/2018</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92A8636-0969-426E-A778-7DD23F020BB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212C6D41-86F4-4E23-AD09-1DDF522B26CB}" type="datetime1">
              <a:rPr lang="en-US">
                <a:solidFill>
                  <a:prstClr val="black">
                    <a:tint val="75000"/>
                  </a:prstClr>
                </a:solidFill>
                <a:latin typeface="Arial" charset="0"/>
                <a:cs typeface="Arial" charset="0"/>
              </a:rPr>
              <a:pPr fontAlgn="base">
                <a:spcBef>
                  <a:spcPct val="0"/>
                </a:spcBef>
                <a:spcAft>
                  <a:spcPct val="0"/>
                </a:spcAft>
                <a:defRPr/>
              </a:pPr>
              <a:t>11/16/2018</a:t>
            </a:fld>
            <a:endParaRPr lang="en-US">
              <a:solidFill>
                <a:prstClr val="black">
                  <a:tint val="75000"/>
                </a:prstClr>
              </a:solidFill>
              <a:latin typeface="Arial" charset="0"/>
              <a:cs typeface="Arial"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solidFill>
                <a:prstClr val="black">
                  <a:tint val="75000"/>
                </a:prstClr>
              </a:solidFill>
              <a:latin typeface="Arial" charset="0"/>
              <a:cs typeface="Arial"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BA3FFB67-F4B1-4B01-BC42-6141F22FDE1F}" type="slidenum">
              <a:rPr lang="en-US">
                <a:solidFill>
                  <a:prstClr val="black">
                    <a:tint val="75000"/>
                  </a:prstClr>
                </a:solidFill>
                <a:latin typeface="Arial" charset="0"/>
                <a:cs typeface="Arial" charset="0"/>
              </a:rPr>
              <a:pPr fontAlgn="base">
                <a:spcBef>
                  <a:spcPct val="0"/>
                </a:spcBef>
                <a:spcAft>
                  <a:spcPct val="0"/>
                </a:spcAft>
                <a:defRPr/>
              </a:pPr>
              <a:t>‹#›</a:t>
            </a:fld>
            <a:endParaRPr lang="en-US">
              <a:solidFill>
                <a:prstClr val="black">
                  <a:tint val="75000"/>
                </a:prstClr>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9C14AA2-474F-4586-B494-C78FD1A66689}" type="datetimeFigureOut">
              <a:rPr lang="en-US" smtClean="0">
                <a:solidFill>
                  <a:prstClr val="black">
                    <a:tint val="95000"/>
                  </a:prstClr>
                </a:solidFill>
              </a:rPr>
              <a:pPr/>
              <a:t>11/16/2018</a:t>
            </a:fld>
            <a:endParaRPr lang="en-US">
              <a:solidFill>
                <a:prstClr val="black">
                  <a:tint val="95000"/>
                </a:prstClr>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solidFill>
                <a:prstClr val="black">
                  <a:tint val="95000"/>
                </a:prstClr>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B227BE1-CCD2-4723-9A54-2BD4EEC59236}" type="slidenum">
              <a:rPr lang="en-US" smtClean="0">
                <a:solidFill>
                  <a:prstClr val="black">
                    <a:tint val="95000"/>
                  </a:prstClr>
                </a:solidFill>
              </a:rPr>
              <a:pPr/>
              <a:t>‹#›</a:t>
            </a:fld>
            <a:endParaRPr lang="en-US">
              <a:solidFill>
                <a:prstClr val="black">
                  <a:tint val="95000"/>
                </a:prstClr>
              </a:solidFill>
            </a:endParaRPr>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14AA2-474F-4586-B494-C78FD1A66689}" type="datetimeFigureOut">
              <a:rPr lang="en-US" smtClean="0">
                <a:solidFill>
                  <a:prstClr val="black">
                    <a:tint val="75000"/>
                  </a:prstClr>
                </a:solidFill>
              </a:rPr>
              <a:pPr/>
              <a:t>11/16/2018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227BE1-CCD2-4723-9A54-2BD4EEC59236}"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fontAlgn="base">
              <a:spcBef>
                <a:spcPct val="0"/>
              </a:spcBef>
              <a:spcAft>
                <a:spcPct val="0"/>
              </a:spcAft>
            </a:pP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fld id="{A865FAFE-94BC-4D77-AA0E-2EF174B53B84}" type="datetime1">
              <a:rPr lang="en-US" smtClean="0">
                <a:solidFill>
                  <a:prstClr val="black">
                    <a:tint val="95000"/>
                  </a:prstClr>
                </a:solidFill>
                <a:latin typeface="Arial" charset="0"/>
                <a:cs typeface="Arial" charset="0"/>
              </a:rPr>
              <a:pPr fontAlgn="base">
                <a:spcBef>
                  <a:spcPct val="0"/>
                </a:spcBef>
                <a:spcAft>
                  <a:spcPct val="0"/>
                </a:spcAft>
                <a:defRPr/>
              </a:pPr>
              <a:t>11/16/2018</a:t>
            </a:fld>
            <a:endParaRPr lang="en-US">
              <a:solidFill>
                <a:prstClr val="black">
                  <a:tint val="95000"/>
                </a:prstClr>
              </a:solidFill>
              <a:latin typeface="Arial" charset="0"/>
              <a:cs typeface="Arial" charset="0"/>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fontAlgn="base">
              <a:spcBef>
                <a:spcPct val="0"/>
              </a:spcBef>
              <a:spcAft>
                <a:spcPct val="0"/>
              </a:spcAft>
              <a:defRPr/>
            </a:pPr>
            <a:endParaRPr lang="en-US">
              <a:solidFill>
                <a:prstClr val="black">
                  <a:tint val="95000"/>
                </a:prstClr>
              </a:solidFill>
              <a:latin typeface="Arial" charset="0"/>
              <a:cs typeface="Arial" charset="0"/>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fontAlgn="base">
              <a:spcBef>
                <a:spcPct val="0"/>
              </a:spcBef>
              <a:spcAft>
                <a:spcPct val="0"/>
              </a:spcAft>
              <a:defRPr/>
            </a:pPr>
            <a:fld id="{79C769F4-EE49-4319-8795-5FC84EA7BED0}" type="slidenum">
              <a:rPr lang="en-US" smtClean="0">
                <a:solidFill>
                  <a:prstClr val="black">
                    <a:tint val="95000"/>
                  </a:prstClr>
                </a:solidFill>
                <a:latin typeface="Arial" charset="0"/>
                <a:cs typeface="Arial" charset="0"/>
              </a:rPr>
              <a:pPr fontAlgn="base">
                <a:spcBef>
                  <a:spcPct val="0"/>
                </a:spcBef>
                <a:spcAft>
                  <a:spcPct val="0"/>
                </a:spcAft>
                <a:defRPr/>
              </a:pPr>
              <a:t>‹#›</a:t>
            </a:fld>
            <a:endParaRPr lang="en-US">
              <a:solidFill>
                <a:prstClr val="black">
                  <a:tint val="95000"/>
                </a:prstClr>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prstClr val="white"/>
              </a:solidFill>
            </a:endParaRPr>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9C14AA2-474F-4586-B494-C78FD1A66689}" type="datetimeFigureOut">
              <a:rPr lang="en-US" smtClean="0">
                <a:solidFill>
                  <a:prstClr val="black">
                    <a:tint val="95000"/>
                  </a:prstClr>
                </a:solidFill>
                <a:cs typeface="Arial" charset="0"/>
              </a:rPr>
              <a:pPr/>
              <a:t>11/16/2018</a:t>
            </a:fld>
            <a:endParaRPr lang="en-US">
              <a:solidFill>
                <a:prstClr val="black">
                  <a:tint val="95000"/>
                </a:prstClr>
              </a:solidFill>
              <a:cs typeface="Arial" charset="0"/>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solidFill>
                <a:prstClr val="black">
                  <a:tint val="95000"/>
                </a:prstClr>
              </a:solidFill>
              <a:cs typeface="Arial" charset="0"/>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B227BE1-CCD2-4723-9A54-2BD4EEC59236}" type="slidenum">
              <a:rPr lang="en-US" smtClean="0">
                <a:solidFill>
                  <a:prstClr val="black">
                    <a:tint val="95000"/>
                  </a:prstClr>
                </a:solidFill>
                <a:cs typeface="Arial" charset="0"/>
              </a:rPr>
              <a:pPr/>
              <a:t>‹#›</a:t>
            </a:fld>
            <a:endParaRPr lang="en-US">
              <a:solidFill>
                <a:prstClr val="black">
                  <a:tint val="95000"/>
                </a:prstClr>
              </a:solidFill>
              <a:cs typeface="Arial" charset="0"/>
            </a:endParaRPr>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hopkins@d88a.org" TargetMode="Externa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47.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533400"/>
          <a:ext cx="8763000" cy="3535680"/>
        </p:xfrm>
        <a:graphic>
          <a:graphicData uri="http://schemas.openxmlformats.org/drawingml/2006/table">
            <a:tbl>
              <a:tblPr/>
              <a:tblGrid>
                <a:gridCol w="3962400"/>
                <a:gridCol w="4800600"/>
              </a:tblGrid>
              <a:tr h="167640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Yesterday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charset="0"/>
                          <a:ea typeface="ＭＳ Ｐゴシック" charset="-128"/>
                          <a:cs typeface="Arial" charset="0"/>
                        </a:rPr>
                        <a:t>Handouts</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None</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600" b="0" i="1" u="none" strike="noStrike" cap="none" normalizeH="0" baseline="0" dirty="0" smtClean="0">
                        <a:ln>
                          <a:noFill/>
                        </a:ln>
                        <a:solidFill>
                          <a:schemeClr val="tx1"/>
                        </a:solidFill>
                        <a:effectLst/>
                        <a:latin typeface="Calibri" charset="0"/>
                        <a:ea typeface="ＭＳ Ｐゴシック"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charset="0"/>
                          <a:ea typeface="ＭＳ Ｐゴシック" charset="-128"/>
                          <a:cs typeface="Arial" charset="0"/>
                        </a:rPr>
                        <a:t>Homework</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None</a:t>
                      </a: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Calibri" charset="0"/>
                        <a:ea typeface="ＭＳ Ｐゴシック" charset="-128"/>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tx1"/>
                          </a:solidFill>
                          <a:effectLst/>
                          <a:latin typeface="Calibri" charset="0"/>
                          <a:ea typeface="ＭＳ Ｐゴシック" charset="-128"/>
                          <a:cs typeface="Arial" charset="0"/>
                        </a:rPr>
                        <a:t>Due</a:t>
                      </a:r>
                    </a:p>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0" u="none" strike="noStrike" cap="none" normalizeH="0" baseline="0" dirty="0" err="1" smtClean="0">
                          <a:ln>
                            <a:noFill/>
                          </a:ln>
                          <a:solidFill>
                            <a:schemeClr val="tx1"/>
                          </a:solidFill>
                          <a:effectLst/>
                          <a:latin typeface="Calibri" charset="0"/>
                          <a:ea typeface="ＭＳ Ｐゴシック" charset="-128"/>
                          <a:cs typeface="Arial" charset="0"/>
                        </a:rPr>
                        <a:t>Worldy</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 Wise Lesson 3 – Review Worksheet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November </a:t>
                      </a: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16, </a:t>
                      </a: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2018 </a:t>
                      </a: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(Friday</a:t>
                      </a: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a:t>
                      </a:r>
                      <a:endParaRPr kumimoji="0" lang="en-US" sz="1600" b="0" i="0" u="none" strike="noStrike" cap="none" normalizeH="0" baseline="0" dirty="0" smtClean="0">
                        <a:ln>
                          <a:noFill/>
                        </a:ln>
                        <a:solidFill>
                          <a:schemeClr val="tx1"/>
                        </a:solidFill>
                        <a:effectLst/>
                        <a:latin typeface="Calibri" charset="0"/>
                        <a:ea typeface="ＭＳ Ｐゴシック" charset="-128"/>
                        <a:cs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Bell Ringer</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2. </a:t>
                      </a:r>
                      <a:r>
                        <a:rPr kumimoji="0" lang="en-US" sz="1600" b="0" i="1" u="none" strike="noStrike" cap="none" normalizeH="0" baseline="0" dirty="0" smtClean="0">
                          <a:ln>
                            <a:noFill/>
                          </a:ln>
                          <a:solidFill>
                            <a:schemeClr val="tx1"/>
                          </a:solidFill>
                          <a:effectLst/>
                          <a:latin typeface="Calibri" charset="0"/>
                          <a:ea typeface="ＭＳ Ｐゴシック" charset="-128"/>
                          <a:cs typeface="Arial" charset="0"/>
                        </a:rPr>
                        <a:t>Harrison Bergeron</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 </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3. Reading Questions</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4. Socratic Seminar</a:t>
                      </a:r>
                      <a:endParaRPr kumimoji="0" lang="en-US" sz="1600" b="0" i="1" u="none" strike="noStrike" cap="none" normalizeH="0" baseline="0" dirty="0" smtClean="0">
                        <a:ln>
                          <a:noFill/>
                        </a:ln>
                        <a:solidFill>
                          <a:schemeClr val="tx1"/>
                        </a:solidFill>
                        <a:effectLst/>
                        <a:latin typeface="Calibri" charset="0"/>
                        <a:ea typeface="ＭＳ Ｐゴシック" charset="-128"/>
                        <a:cs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Calibri" charset="0"/>
                        <a:ea typeface="ＭＳ Ｐゴシック" charset="-128"/>
                        <a:cs typeface="Arial" charset="0"/>
                      </a:endParaRP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My Email: </a:t>
                      </a:r>
                      <a:r>
                        <a:rPr kumimoji="0" lang="en-US" sz="1600" b="1" i="0" u="none" strike="noStrike" cap="none" normalizeH="0" baseline="0" dirty="0" smtClean="0">
                          <a:ln>
                            <a:noFill/>
                          </a:ln>
                          <a:solidFill>
                            <a:schemeClr val="tx1"/>
                          </a:solidFill>
                          <a:effectLst/>
                          <a:latin typeface="Calibri" charset="0"/>
                          <a:ea typeface="ＭＳ Ｐゴシック" charset="-128"/>
                          <a:cs typeface="Arial" charset="0"/>
                          <a:hlinkClick r:id="rId3"/>
                        </a:rPr>
                        <a:t>dhopkins@d88a.org</a:t>
                      </a:r>
                      <a:endParaRPr kumimoji="0" lang="en-US" sz="1600" b="1" i="0" u="none" strike="noStrike" cap="none" normalizeH="0" baseline="0" dirty="0" smtClean="0">
                        <a:ln>
                          <a:noFill/>
                        </a:ln>
                        <a:solidFill>
                          <a:schemeClr val="tx1"/>
                        </a:solidFill>
                        <a:effectLst/>
                        <a:latin typeface="Calibri" charset="0"/>
                        <a:ea typeface="ＭＳ Ｐゴシック" charset="-128"/>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76400">
                <a:tc vMerge="1">
                  <a:txBody>
                    <a:bodyPr/>
                    <a:lstStyle/>
                    <a:p>
                      <a:endParaRPr lang="en-US"/>
                    </a:p>
                  </a:txBody>
                  <a:tcPr/>
                </a:tc>
                <a:tc>
                  <a:txBody>
                    <a:bodyPr/>
                    <a:lstStyle/>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Calibri" charset="0"/>
                          <a:ea typeface="ＭＳ Ｐゴシック" charset="-128"/>
                          <a:cs typeface="Arial" charset="0"/>
                        </a:rPr>
                        <a:t>Today’s Homework</a:t>
                      </a:r>
                    </a:p>
                    <a:p>
                      <a:pPr marL="533400" marR="0" lvl="0" indent="-53340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1. </a:t>
                      </a:r>
                      <a:r>
                        <a:rPr kumimoji="0" lang="en-US" sz="1600" b="0" i="0" u="none" strike="noStrike" cap="none" normalizeH="0" baseline="0" dirty="0" err="1" smtClean="0">
                          <a:ln>
                            <a:noFill/>
                          </a:ln>
                          <a:solidFill>
                            <a:schemeClr val="tx1"/>
                          </a:solidFill>
                          <a:effectLst/>
                          <a:latin typeface="Calibri" charset="0"/>
                          <a:ea typeface="ＭＳ Ｐゴシック" charset="-128"/>
                          <a:cs typeface="Arial" charset="0"/>
                        </a:rPr>
                        <a:t>Worldy</a:t>
                      </a:r>
                      <a:r>
                        <a:rPr kumimoji="0" lang="en-US" sz="1600" b="0" i="0" u="none" strike="noStrike" cap="none" normalizeH="0" baseline="0" dirty="0" smtClean="0">
                          <a:ln>
                            <a:noFill/>
                          </a:ln>
                          <a:solidFill>
                            <a:schemeClr val="tx1"/>
                          </a:solidFill>
                          <a:effectLst/>
                          <a:latin typeface="Calibri" charset="0"/>
                          <a:ea typeface="ＭＳ Ｐゴシック" charset="-128"/>
                          <a:cs typeface="Arial" charset="0"/>
                        </a:rPr>
                        <a:t> Wise Lesson 3 – </a:t>
                      </a:r>
                      <a:r>
                        <a:rPr kumimoji="0" lang="en-US" sz="1600" b="1" i="0" u="none" strike="noStrike" cap="none" normalizeH="0" baseline="0" dirty="0" smtClean="0">
                          <a:ln>
                            <a:noFill/>
                          </a:ln>
                          <a:solidFill>
                            <a:schemeClr val="tx1"/>
                          </a:solidFill>
                          <a:effectLst/>
                          <a:latin typeface="Calibri" charset="0"/>
                          <a:ea typeface="ＭＳ Ｐゴシック" charset="-128"/>
                          <a:cs typeface="Arial" charset="0"/>
                        </a:rPr>
                        <a:t>Test </a:t>
                      </a:r>
                      <a:r>
                        <a:rPr kumimoji="0" lang="en-US" sz="1600" b="1" i="0" u="none" strike="noStrike" cap="none" normalizeH="0" baseline="0" dirty="0" smtClean="0">
                          <a:ln>
                            <a:noFill/>
                          </a:ln>
                          <a:solidFill>
                            <a:schemeClr val="tx1"/>
                          </a:solidFill>
                          <a:effectLst/>
                          <a:latin typeface="Calibri" charset="0"/>
                          <a:ea typeface="ＭＳ Ｐゴシック" charset="-128"/>
                          <a:cs typeface="Arial" charset="0"/>
                        </a:rPr>
                        <a:t>Monday</a:t>
                      </a:r>
                      <a:endParaRPr kumimoji="0" lang="en-US" sz="1600" b="1" i="0" u="none" strike="noStrike" cap="none" normalizeH="0" baseline="0" dirty="0" smtClean="0">
                        <a:ln>
                          <a:noFill/>
                        </a:ln>
                        <a:solidFill>
                          <a:schemeClr val="tx1"/>
                        </a:solidFill>
                        <a:effectLst/>
                        <a:latin typeface="Calibri" charset="0"/>
                        <a:ea typeface="ＭＳ Ｐゴシック" charset="-128"/>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7" name="Table 6"/>
          <p:cNvGraphicFramePr>
            <a:graphicFrameLocks noGrp="1"/>
          </p:cNvGraphicFramePr>
          <p:nvPr/>
        </p:nvGraphicFramePr>
        <p:xfrm>
          <a:off x="152400" y="152402"/>
          <a:ext cx="8763000" cy="371475"/>
        </p:xfrm>
        <a:graphic>
          <a:graphicData uri="http://schemas.openxmlformats.org/drawingml/2006/table">
            <a:tbl>
              <a:tblPr/>
              <a:tblGrid>
                <a:gridCol w="8763000"/>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1" u="none" strike="noStrike" cap="none" normalizeH="0" baseline="0" dirty="0" smtClean="0">
                          <a:ln>
                            <a:noFill/>
                          </a:ln>
                          <a:solidFill>
                            <a:schemeClr val="bg2"/>
                          </a:solidFill>
                          <a:effectLst/>
                          <a:latin typeface="Calibri" charset="0"/>
                          <a:cs typeface="Arial" charset="0"/>
                        </a:rPr>
                        <a:t>8</a:t>
                      </a:r>
                      <a:r>
                        <a:rPr kumimoji="0" lang="en-US" sz="1800" b="1" i="1" u="none" strike="noStrike" cap="none" normalizeH="0" baseline="30000" dirty="0" smtClean="0">
                          <a:ln>
                            <a:noFill/>
                          </a:ln>
                          <a:solidFill>
                            <a:schemeClr val="bg2"/>
                          </a:solidFill>
                          <a:effectLst/>
                          <a:latin typeface="Calibri" charset="0"/>
                          <a:cs typeface="Arial" charset="0"/>
                        </a:rPr>
                        <a:t>th</a:t>
                      </a:r>
                      <a:r>
                        <a:rPr kumimoji="0" lang="en-US" sz="1800" b="1" i="1" u="none" strike="noStrike" cap="none" normalizeH="0" baseline="0" dirty="0" smtClean="0">
                          <a:ln>
                            <a:noFill/>
                          </a:ln>
                          <a:solidFill>
                            <a:schemeClr val="bg2"/>
                          </a:solidFill>
                          <a:effectLst/>
                          <a:latin typeface="Calibri" charset="0"/>
                          <a:cs typeface="Arial" charset="0"/>
                        </a:rPr>
                        <a:t> Grade English /Language Arts – Mr. Hopkins</a:t>
                      </a:r>
                    </a:p>
                  </a:txBody>
                  <a:tcPr marT="45798" marB="45798" horzOverflow="overflow">
                    <a:lnL>
                      <a:noFill/>
                    </a:lnL>
                    <a:lnR>
                      <a:noFill/>
                    </a:lnR>
                    <a:lnT>
                      <a:noFill/>
                    </a:lnT>
                    <a:lnB>
                      <a:noFill/>
                    </a:lnB>
                    <a:lnTlToBr>
                      <a:noFill/>
                    </a:lnTlToBr>
                    <a:lnBlToTr>
                      <a:noFill/>
                    </a:lnBlToTr>
                    <a:solidFill>
                      <a:srgbClr val="C00000"/>
                    </a:solidFill>
                  </a:tcPr>
                </a:tc>
              </a:tr>
            </a:tbl>
          </a:graphicData>
        </a:graphic>
      </p:graphicFrame>
      <p:graphicFrame>
        <p:nvGraphicFramePr>
          <p:cNvPr id="2078" name="Group 30"/>
          <p:cNvGraphicFramePr>
            <a:graphicFrameLocks noGrp="1"/>
          </p:cNvGraphicFramePr>
          <p:nvPr/>
        </p:nvGraphicFramePr>
        <p:xfrm>
          <a:off x="152400" y="3962400"/>
          <a:ext cx="8763000" cy="2806786"/>
        </p:xfrm>
        <a:graphic>
          <a:graphicData uri="http://schemas.openxmlformats.org/drawingml/2006/table">
            <a:tbl>
              <a:tblPr/>
              <a:tblGrid>
                <a:gridCol w="4381500"/>
                <a:gridCol w="4381500"/>
              </a:tblGrid>
              <a:tr h="335151">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charset="0"/>
                          <a:cs typeface="Arial" charset="0"/>
                        </a:rPr>
                        <a:t>Unit 4: </a:t>
                      </a:r>
                      <a:r>
                        <a:rPr kumimoji="0" lang="en-US" sz="1600" b="1" i="1" u="none" strike="noStrike" cap="none" normalizeH="0" baseline="0" dirty="0" smtClean="0">
                          <a:ln>
                            <a:noFill/>
                          </a:ln>
                          <a:solidFill>
                            <a:schemeClr val="bg1"/>
                          </a:solidFill>
                          <a:effectLst/>
                          <a:latin typeface="Calibri" charset="0"/>
                          <a:cs typeface="Arial" charset="0"/>
                        </a:rPr>
                        <a:t>Harrison Bergeron</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US"/>
                    </a:p>
                  </a:txBody>
                  <a:tcPr/>
                </a:tc>
              </a:tr>
              <a:tr h="33515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charset="0"/>
                          <a:cs typeface="Arial" charset="0"/>
                        </a:rPr>
                        <a:t>Daily Assignments/Moments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Calibri" charset="0"/>
                          <a:cs typeface="Arial" charset="0"/>
                        </a:rPr>
                        <a:t>Assessments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r>
              <a:tr h="1798320">
                <a:tc>
                  <a:txBody>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en-US" sz="1400" b="0" i="0" u="none" strike="noStrike" cap="none" normalizeH="0" baseline="0" dirty="0" err="1" smtClean="0">
                          <a:ln>
                            <a:noFill/>
                          </a:ln>
                          <a:solidFill>
                            <a:schemeClr val="tx1"/>
                          </a:solidFill>
                          <a:effectLst/>
                          <a:latin typeface="Calibri" charset="0"/>
                          <a:cs typeface="Arial" charset="0"/>
                        </a:rPr>
                        <a:t>Verbals</a:t>
                      </a:r>
                      <a:r>
                        <a:rPr kumimoji="0" lang="en-US" sz="1400" b="0" i="0" u="none" strike="noStrike" cap="none" normalizeH="0" baseline="0" dirty="0" smtClean="0">
                          <a:ln>
                            <a:noFill/>
                          </a:ln>
                          <a:solidFill>
                            <a:schemeClr val="tx1"/>
                          </a:solidFill>
                          <a:effectLst/>
                          <a:latin typeface="Calibri" charset="0"/>
                          <a:cs typeface="Arial" charset="0"/>
                        </a:rPr>
                        <a:t> Worksheet – 10pts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en-US" sz="1400" b="0" i="0" u="none" strike="noStrike" cap="none" normalizeH="0" baseline="0" dirty="0" smtClean="0">
                          <a:ln>
                            <a:noFill/>
                          </a:ln>
                          <a:solidFill>
                            <a:schemeClr val="tx1"/>
                          </a:solidFill>
                          <a:effectLst/>
                          <a:latin typeface="Calibri" charset="0"/>
                          <a:cs typeface="Arial" charset="0"/>
                        </a:rPr>
                        <a:t>Participles Worksheet – 5pts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cap="none" normalizeH="0" baseline="0" dirty="0" smtClean="0">
                          <a:ln>
                            <a:noFill/>
                          </a:ln>
                          <a:solidFill>
                            <a:schemeClr val="tx1"/>
                          </a:solidFill>
                          <a:effectLst/>
                          <a:latin typeface="Calibri" charset="0"/>
                          <a:cs typeface="Arial" charset="0"/>
                        </a:rPr>
                        <a:t>Clauses Worksheet – 10pts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cap="none" normalizeH="0" baseline="0" dirty="0" err="1" smtClean="0">
                          <a:ln>
                            <a:noFill/>
                          </a:ln>
                          <a:solidFill>
                            <a:schemeClr val="tx1"/>
                          </a:solidFill>
                          <a:effectLst/>
                          <a:latin typeface="Calibri" charset="0"/>
                          <a:cs typeface="Arial" charset="0"/>
                        </a:rPr>
                        <a:t>Wordly</a:t>
                      </a:r>
                      <a:r>
                        <a:rPr kumimoji="0" lang="en-US" sz="1400" b="0" i="0" u="none" strike="noStrike" cap="none" normalizeH="0" baseline="0" dirty="0" smtClean="0">
                          <a:ln>
                            <a:noFill/>
                          </a:ln>
                          <a:solidFill>
                            <a:schemeClr val="tx1"/>
                          </a:solidFill>
                          <a:effectLst/>
                          <a:latin typeface="Calibri" charset="0"/>
                          <a:cs typeface="Arial" charset="0"/>
                        </a:rPr>
                        <a:t> Wise Lesson 3 – A-E, Review – 35pts</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1" u="none" strike="noStrike" cap="none" normalizeH="0" baseline="0" dirty="0" smtClean="0">
                          <a:ln>
                            <a:noFill/>
                          </a:ln>
                          <a:solidFill>
                            <a:schemeClr val="tx1"/>
                          </a:solidFill>
                          <a:effectLst/>
                          <a:latin typeface="Calibri" charset="0"/>
                          <a:cs typeface="Arial" charset="0"/>
                        </a:rPr>
                        <a:t>Tell-Tale Heart – </a:t>
                      </a:r>
                      <a:r>
                        <a:rPr kumimoji="0" lang="en-US" sz="1600" b="0" i="0" u="none" strike="noStrike" cap="none" normalizeH="0" baseline="0" dirty="0" smtClean="0">
                          <a:ln>
                            <a:noFill/>
                          </a:ln>
                          <a:solidFill>
                            <a:schemeClr val="tx1"/>
                          </a:solidFill>
                          <a:effectLst/>
                          <a:latin typeface="Calibri" charset="0"/>
                          <a:cs typeface="Arial" charset="0"/>
                        </a:rPr>
                        <a:t>Insanity Plea – 100pts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600" b="0" i="0" u="none" strike="noStrike" cap="none" normalizeH="0" baseline="0" dirty="0" smtClean="0">
                          <a:ln>
                            <a:noFill/>
                          </a:ln>
                          <a:solidFill>
                            <a:schemeClr val="tx1"/>
                          </a:solidFill>
                          <a:effectLst/>
                          <a:latin typeface="Calibri" charset="0"/>
                          <a:cs typeface="Arial" charset="0"/>
                        </a:rPr>
                        <a:t>Parts of Sentence Test – 37pts</a:t>
                      </a:r>
                      <a:endParaRPr kumimoji="0" lang="en-US" sz="1600" b="0" i="1" u="none" strike="noStrike" cap="none" normalizeH="0" baseline="0" dirty="0" smtClean="0">
                        <a:ln>
                          <a:noFill/>
                        </a:ln>
                        <a:solidFill>
                          <a:schemeClr val="tx1"/>
                        </a:solidFill>
                        <a:effectLst/>
                        <a:latin typeface="Calibri" charset="0"/>
                        <a:cs typeface="Arial" charset="0"/>
                      </a:endParaRP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07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1" u="none" strike="noStrike" cap="none" normalizeH="0" baseline="0" dirty="0" smtClean="0">
                          <a:ln>
                            <a:noFill/>
                          </a:ln>
                          <a:solidFill>
                            <a:schemeClr val="bg1"/>
                          </a:solidFill>
                          <a:effectLst/>
                          <a:latin typeface="Calibri" charset="0"/>
                          <a:cs typeface="Arial" charset="0"/>
                        </a:rPr>
                        <a:t>All documents and assignments will be loaded onto my class page</a:t>
                      </a:r>
                    </a:p>
                  </a:txBody>
                  <a:tcPr marT="45677" marB="456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0000"/>
                    </a:solidFill>
                  </a:tcPr>
                </a:tc>
                <a:tc hMerge="1">
                  <a:txBody>
                    <a:bodyPr/>
                    <a:lstStyle/>
                    <a:p>
                      <a:endParaRPr lang="en-US"/>
                    </a:p>
                  </a:txBody>
                  <a:tcPr/>
                </a:tc>
              </a:tr>
            </a:tbl>
          </a:graphicData>
        </a:graphic>
      </p:graphicFrame>
    </p:spTree>
    <p:custDataLst>
      <p:tags r:id="rId1"/>
    </p:custData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sz="5400" dirty="0" smtClean="0">
                <a:solidFill>
                  <a:srgbClr val="00B0F0"/>
                </a:solidFill>
              </a:rPr>
              <a:t>What is expected?</a:t>
            </a:r>
          </a:p>
        </p:txBody>
      </p:sp>
      <p:sp>
        <p:nvSpPr>
          <p:cNvPr id="72707" name="Text Placeholder 2"/>
          <p:cNvSpPr>
            <a:spLocks noGrp="1"/>
          </p:cNvSpPr>
          <p:nvPr>
            <p:ph type="body" sz="quarter" idx="10"/>
          </p:nvPr>
        </p:nvSpPr>
        <p:spPr>
          <a:xfrm>
            <a:off x="228600" y="1676400"/>
            <a:ext cx="8763000" cy="4953000"/>
          </a:xfrm>
        </p:spPr>
        <p:txBody>
          <a:bodyPr>
            <a:normAutofit fontScale="92500" lnSpcReduction="20000"/>
          </a:bodyPr>
          <a:lstStyle/>
          <a:p>
            <a:pPr eaLnBrk="1" hangingPunct="1">
              <a:buClr>
                <a:srgbClr val="00B0F0"/>
              </a:buClr>
            </a:pPr>
            <a:r>
              <a:rPr lang="en-US" altLang="en-US" dirty="0" smtClean="0"/>
              <a:t>The Socratic Seminar is a formal discussion  that is based on text.</a:t>
            </a:r>
          </a:p>
          <a:p>
            <a:pPr eaLnBrk="1" hangingPunct="1">
              <a:buClr>
                <a:srgbClr val="00B0F0"/>
              </a:buClr>
            </a:pPr>
            <a:endParaRPr lang="en-US" altLang="en-US" dirty="0" smtClean="0"/>
          </a:p>
          <a:p>
            <a:pPr eaLnBrk="1" hangingPunct="1">
              <a:buClr>
                <a:srgbClr val="00B0F0"/>
              </a:buClr>
            </a:pPr>
            <a:r>
              <a:rPr lang="en-US" altLang="en-US" dirty="0" smtClean="0"/>
              <a:t>You will…</a:t>
            </a:r>
          </a:p>
          <a:p>
            <a:pPr lvl="1">
              <a:buClr>
                <a:srgbClr val="00B0F0"/>
              </a:buClr>
            </a:pPr>
            <a:r>
              <a:rPr lang="en-US" altLang="en-US" dirty="0" smtClean="0"/>
              <a:t> ask each other open-ended questions.</a:t>
            </a:r>
          </a:p>
          <a:p>
            <a:pPr eaLnBrk="1" hangingPunct="1">
              <a:buClr>
                <a:srgbClr val="00B0F0"/>
              </a:buClr>
            </a:pPr>
            <a:endParaRPr lang="en-US" altLang="en-US" sz="1400" dirty="0" smtClean="0"/>
          </a:p>
          <a:p>
            <a:pPr lvl="1">
              <a:buClr>
                <a:srgbClr val="00B0F0"/>
              </a:buClr>
            </a:pPr>
            <a:r>
              <a:rPr lang="en-US" altLang="en-US" dirty="0" smtClean="0"/>
              <a:t>listen closely to the comments of others.</a:t>
            </a:r>
          </a:p>
          <a:p>
            <a:pPr eaLnBrk="1" hangingPunct="1">
              <a:buClr>
                <a:srgbClr val="00B0F0"/>
              </a:buClr>
            </a:pPr>
            <a:endParaRPr lang="en-US" altLang="en-US" sz="1400" dirty="0" smtClean="0"/>
          </a:p>
          <a:p>
            <a:pPr lvl="1">
              <a:buClr>
                <a:srgbClr val="00B0F0"/>
              </a:buClr>
            </a:pPr>
            <a:r>
              <a:rPr lang="en-US" altLang="en-US" dirty="0" smtClean="0"/>
              <a:t>think critically.</a:t>
            </a:r>
          </a:p>
          <a:p>
            <a:pPr eaLnBrk="1" hangingPunct="1">
              <a:buClr>
                <a:srgbClr val="00B0F0"/>
              </a:buClr>
            </a:pPr>
            <a:endParaRPr lang="en-US" altLang="en-US" sz="1400" dirty="0" smtClean="0"/>
          </a:p>
          <a:p>
            <a:pPr lvl="1">
              <a:buClr>
                <a:srgbClr val="00B0F0"/>
              </a:buClr>
            </a:pPr>
            <a:r>
              <a:rPr lang="en-US" altLang="en-US" dirty="0" smtClean="0"/>
              <a:t>articulate your own thoughts and responses to the thoughts of others.</a:t>
            </a:r>
          </a:p>
          <a:p>
            <a:pPr eaLnBrk="1" hangingPunct="1">
              <a:buClr>
                <a:srgbClr val="00B0F0"/>
              </a:buClr>
            </a:pPr>
            <a:endParaRPr lang="en-US" altLang="en-US" sz="1400" dirty="0" smtClean="0"/>
          </a:p>
          <a:p>
            <a:pPr lvl="1">
              <a:buClr>
                <a:srgbClr val="00B0F0"/>
              </a:buClr>
            </a:pPr>
            <a:r>
              <a:rPr lang="en-US" altLang="en-US" dirty="0" smtClean="0"/>
              <a:t>work cooperatively.</a:t>
            </a:r>
          </a:p>
          <a:p>
            <a:pPr eaLnBrk="1" hangingPunct="1">
              <a:buClr>
                <a:srgbClr val="00B0F0"/>
              </a:buClr>
            </a:pPr>
            <a:endParaRPr lang="en-US" altLang="en-US" sz="1400" dirty="0" smtClean="0"/>
          </a:p>
          <a:p>
            <a:pPr lvl="1">
              <a:buClr>
                <a:srgbClr val="00B0F0"/>
              </a:buClr>
            </a:pPr>
            <a:r>
              <a:rPr lang="en-US" altLang="en-US" dirty="0" smtClean="0"/>
              <a:t>question intelligently and civilly.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2707">
                                            <p:txEl>
                                              <p:pRg st="0" end="0"/>
                                            </p:txEl>
                                          </p:spTgt>
                                        </p:tgtEl>
                                        <p:attrNameLst>
                                          <p:attrName>style.visibility</p:attrName>
                                        </p:attrNameLst>
                                      </p:cBhvr>
                                      <p:to>
                                        <p:strVal val="visible"/>
                                      </p:to>
                                    </p:set>
                                    <p:anim to="" calcmode="lin" valueType="num">
                                      <p:cBhvr>
                                        <p:cTn id="12" dur="1" fill="hold"/>
                                        <p:tgtEl>
                                          <p:spTgt spid="72707">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 to="" calcmode="lin" valueType="num">
                                      <p:cBhvr>
                                        <p:cTn id="17" dur="1" fill="hold"/>
                                        <p:tgtEl>
                                          <p:spTgt spid="72707">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2707">
                                            <p:txEl>
                                              <p:pRg st="3" end="3"/>
                                            </p:txEl>
                                          </p:spTgt>
                                        </p:tgtEl>
                                        <p:attrNameLst>
                                          <p:attrName>style.visibility</p:attrName>
                                        </p:attrNameLst>
                                      </p:cBhvr>
                                      <p:to>
                                        <p:strVal val="visible"/>
                                      </p:to>
                                    </p:set>
                                    <p:anim to="" calcmode="lin" valueType="num">
                                      <p:cBhvr>
                                        <p:cTn id="22" dur="1" fill="hold"/>
                                        <p:tgtEl>
                                          <p:spTgt spid="72707">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2707">
                                            <p:txEl>
                                              <p:pRg st="5" end="5"/>
                                            </p:txEl>
                                          </p:spTgt>
                                        </p:tgtEl>
                                        <p:attrNameLst>
                                          <p:attrName>style.visibility</p:attrName>
                                        </p:attrNameLst>
                                      </p:cBhvr>
                                      <p:to>
                                        <p:strVal val="visible"/>
                                      </p:to>
                                    </p:set>
                                    <p:anim to="" calcmode="lin" valueType="num">
                                      <p:cBhvr>
                                        <p:cTn id="27" dur="1" fill="hold"/>
                                        <p:tgtEl>
                                          <p:spTgt spid="72707">
                                            <p:txEl>
                                              <p:pRg st="5" end="5"/>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72707">
                                            <p:txEl>
                                              <p:pRg st="7" end="7"/>
                                            </p:txEl>
                                          </p:spTgt>
                                        </p:tgtEl>
                                        <p:attrNameLst>
                                          <p:attrName>style.visibility</p:attrName>
                                        </p:attrNameLst>
                                      </p:cBhvr>
                                      <p:to>
                                        <p:strVal val="visible"/>
                                      </p:to>
                                    </p:set>
                                    <p:anim to="" calcmode="lin" valueType="num">
                                      <p:cBhvr>
                                        <p:cTn id="32" dur="1" fill="hold"/>
                                        <p:tgtEl>
                                          <p:spTgt spid="72707">
                                            <p:txEl>
                                              <p:pRg st="7" end="7"/>
                                            </p:txEl>
                                          </p:spTgt>
                                        </p:tgtEl>
                                        <p:attrNameLst>
                                          <p:attrName/>
                                        </p:attrNameLst>
                                      </p:cBhvr>
                                    </p:anim>
                                  </p:childTnLst>
                                </p:cTn>
                              </p:par>
                            </p:childTnLst>
                          </p:cTn>
                        </p:par>
                      </p:childTnLst>
                    </p:cTn>
                  </p:par>
                  <p:par>
                    <p:cTn id="33" fill="hold">
                      <p:stCondLst>
                        <p:cond delay="indefinite"/>
                      </p:stCondLst>
                      <p:childTnLst>
                        <p:par>
                          <p:cTn id="34" fill="hold">
                            <p:stCondLst>
                              <p:cond delay="0"/>
                            </p:stCondLst>
                            <p:childTnLst>
                              <p:par>
                                <p:cTn id="35" presetID="24" presetClass="entr" presetSubtype="0" fill="hold" grpId="0" nodeType="clickEffect">
                                  <p:stCondLst>
                                    <p:cond delay="0"/>
                                  </p:stCondLst>
                                  <p:childTnLst>
                                    <p:set>
                                      <p:cBhvr>
                                        <p:cTn id="36" dur="1" fill="hold">
                                          <p:stCondLst>
                                            <p:cond delay="0"/>
                                          </p:stCondLst>
                                        </p:cTn>
                                        <p:tgtEl>
                                          <p:spTgt spid="72707">
                                            <p:txEl>
                                              <p:pRg st="9" end="9"/>
                                            </p:txEl>
                                          </p:spTgt>
                                        </p:tgtEl>
                                        <p:attrNameLst>
                                          <p:attrName>style.visibility</p:attrName>
                                        </p:attrNameLst>
                                      </p:cBhvr>
                                      <p:to>
                                        <p:strVal val="visible"/>
                                      </p:to>
                                    </p:set>
                                    <p:anim to="" calcmode="lin" valueType="num">
                                      <p:cBhvr>
                                        <p:cTn id="37" dur="1" fill="hold"/>
                                        <p:tgtEl>
                                          <p:spTgt spid="72707">
                                            <p:txEl>
                                              <p:pRg st="9" end="9"/>
                                            </p:txEl>
                                          </p:spTgt>
                                        </p:tgtEl>
                                        <p:attrNameLst>
                                          <p:attrName/>
                                        </p:attrNameLst>
                                      </p:cBhvr>
                                    </p:anim>
                                  </p:childTnLst>
                                </p:cTn>
                              </p:par>
                            </p:childTnLst>
                          </p:cTn>
                        </p:par>
                      </p:childTnLst>
                    </p:cTn>
                  </p:par>
                  <p:par>
                    <p:cTn id="38" fill="hold">
                      <p:stCondLst>
                        <p:cond delay="indefinite"/>
                      </p:stCondLst>
                      <p:childTnLst>
                        <p:par>
                          <p:cTn id="39" fill="hold">
                            <p:stCondLst>
                              <p:cond delay="0"/>
                            </p:stCondLst>
                            <p:childTnLst>
                              <p:par>
                                <p:cTn id="40" presetID="24" presetClass="entr" presetSubtype="0" fill="hold" grpId="0" nodeType="clickEffect">
                                  <p:stCondLst>
                                    <p:cond delay="0"/>
                                  </p:stCondLst>
                                  <p:childTnLst>
                                    <p:set>
                                      <p:cBhvr>
                                        <p:cTn id="41" dur="1" fill="hold">
                                          <p:stCondLst>
                                            <p:cond delay="0"/>
                                          </p:stCondLst>
                                        </p:cTn>
                                        <p:tgtEl>
                                          <p:spTgt spid="72707">
                                            <p:txEl>
                                              <p:pRg st="11" end="11"/>
                                            </p:txEl>
                                          </p:spTgt>
                                        </p:tgtEl>
                                        <p:attrNameLst>
                                          <p:attrName>style.visibility</p:attrName>
                                        </p:attrNameLst>
                                      </p:cBhvr>
                                      <p:to>
                                        <p:strVal val="visible"/>
                                      </p:to>
                                    </p:set>
                                    <p:anim to="" calcmode="lin" valueType="num">
                                      <p:cBhvr>
                                        <p:cTn id="42" dur="1" fill="hold"/>
                                        <p:tgtEl>
                                          <p:spTgt spid="72707">
                                            <p:txEl>
                                              <p:pRg st="11" end="11"/>
                                            </p:txEl>
                                          </p:spTgt>
                                        </p:tgtEl>
                                        <p:attrNameLst>
                                          <p:attrName/>
                                        </p:attrNameLst>
                                      </p:cBhvr>
                                    </p:anim>
                                  </p:childTnLst>
                                </p:cTn>
                              </p:par>
                            </p:childTnLst>
                          </p:cTn>
                        </p:par>
                      </p:childTnLst>
                    </p:cTn>
                  </p:par>
                  <p:par>
                    <p:cTn id="43" fill="hold">
                      <p:stCondLst>
                        <p:cond delay="indefinite"/>
                      </p:stCondLst>
                      <p:childTnLst>
                        <p:par>
                          <p:cTn id="44" fill="hold">
                            <p:stCondLst>
                              <p:cond delay="0"/>
                            </p:stCondLst>
                            <p:childTnLst>
                              <p:par>
                                <p:cTn id="45" presetID="24" presetClass="entr" presetSubtype="0" fill="hold" grpId="0" nodeType="clickEffect">
                                  <p:stCondLst>
                                    <p:cond delay="0"/>
                                  </p:stCondLst>
                                  <p:childTnLst>
                                    <p:set>
                                      <p:cBhvr>
                                        <p:cTn id="46" dur="1" fill="hold">
                                          <p:stCondLst>
                                            <p:cond delay="0"/>
                                          </p:stCondLst>
                                        </p:cTn>
                                        <p:tgtEl>
                                          <p:spTgt spid="72707">
                                            <p:txEl>
                                              <p:pRg st="13" end="13"/>
                                            </p:txEl>
                                          </p:spTgt>
                                        </p:tgtEl>
                                        <p:attrNameLst>
                                          <p:attrName>style.visibility</p:attrName>
                                        </p:attrNameLst>
                                      </p:cBhvr>
                                      <p:to>
                                        <p:strVal val="visible"/>
                                      </p:to>
                                    </p:set>
                                    <p:anim to="" calcmode="lin" valueType="num">
                                      <p:cBhvr>
                                        <p:cTn id="47" dur="1" fill="hold"/>
                                        <p:tgtEl>
                                          <p:spTgt spid="72707">
                                            <p:txEl>
                                              <p:pRg st="13" end="1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27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defTabSz="914363" eaLnBrk="1" fontAlgn="auto" hangingPunct="1">
              <a:spcAft>
                <a:spcPts val="0"/>
              </a:spcAft>
              <a:defRPr/>
            </a:pPr>
            <a:r>
              <a:rPr sz="5400" dirty="0" smtClean="0">
                <a:solidFill>
                  <a:srgbClr val="00B0F0"/>
                </a:solidFill>
              </a:rPr>
              <a:t>Procedures</a:t>
            </a:r>
            <a:endParaRPr dirty="0">
              <a:solidFill>
                <a:srgbClr val="00B0F0"/>
              </a:solidFill>
            </a:endParaRPr>
          </a:p>
        </p:txBody>
      </p:sp>
      <p:sp>
        <p:nvSpPr>
          <p:cNvPr id="73731" name="Text Placeholder 2"/>
          <p:cNvSpPr>
            <a:spLocks noGrp="1"/>
          </p:cNvSpPr>
          <p:nvPr>
            <p:ph type="body" sz="quarter" idx="10"/>
          </p:nvPr>
        </p:nvSpPr>
        <p:spPr>
          <a:xfrm>
            <a:off x="381000" y="1523999"/>
            <a:ext cx="8382000" cy="5105401"/>
          </a:xfrm>
        </p:spPr>
        <p:txBody>
          <a:bodyPr>
            <a:normAutofit fontScale="92500"/>
          </a:bodyPr>
          <a:lstStyle/>
          <a:p>
            <a:pPr eaLnBrk="1" hangingPunct="1">
              <a:buClr>
                <a:srgbClr val="00B0F0"/>
              </a:buClr>
            </a:pPr>
            <a:r>
              <a:rPr lang="en-US" altLang="en-US" dirty="0" smtClean="0"/>
              <a:t>Don’t raise your hand to speak. This seminar is about you, not me, and I will not be calling on anyone. In fact, I will not be participating at all, except to take notes on everyone’s participation.</a:t>
            </a:r>
          </a:p>
          <a:p>
            <a:pPr eaLnBrk="1" hangingPunct="1">
              <a:buClr>
                <a:srgbClr val="00B0F0"/>
              </a:buClr>
            </a:pPr>
            <a:endParaRPr lang="en-US" altLang="en-US" dirty="0" smtClean="0"/>
          </a:p>
          <a:p>
            <a:pPr eaLnBrk="1" hangingPunct="1">
              <a:buClr>
                <a:srgbClr val="00B0F0"/>
              </a:buClr>
            </a:pPr>
            <a:r>
              <a:rPr lang="en-US" altLang="en-US" dirty="0" smtClean="0"/>
              <a:t>Listen carefully to your classmates. You cannot comment on anyone else’s ideas if you don’t hear them.  The room needs to be very quiet!</a:t>
            </a:r>
          </a:p>
          <a:p>
            <a:pPr eaLnBrk="1" hangingPunct="1">
              <a:buClr>
                <a:srgbClr val="00B0F0"/>
              </a:buClr>
            </a:pPr>
            <a:endParaRPr lang="en-US" altLang="en-US" dirty="0" smtClean="0"/>
          </a:p>
          <a:p>
            <a:pPr eaLnBrk="1" hangingPunct="1">
              <a:buClr>
                <a:srgbClr val="00B0F0"/>
              </a:buClr>
            </a:pPr>
            <a:r>
              <a:rPr lang="en-US" altLang="en-US" dirty="0" smtClean="0"/>
              <a:t>Address each other respectfully. Do not insult anyone or their ideas.  Remember, YOU will be next!!!</a:t>
            </a:r>
          </a:p>
          <a:p>
            <a:pPr eaLnBrk="1" hangingPunct="1"/>
            <a:endParaRPr lang="en-US" altLang="en-US" dirty="0" smtClean="0"/>
          </a:p>
          <a:p>
            <a:pPr eaLnBrk="1" hangingPunct="1"/>
            <a:endParaRPr lang="en-US" alt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3731">
                                            <p:txEl>
                                              <p:pRg st="0" end="0"/>
                                            </p:txEl>
                                          </p:spTgt>
                                        </p:tgtEl>
                                        <p:attrNameLst>
                                          <p:attrName>style.visibility</p:attrName>
                                        </p:attrNameLst>
                                      </p:cBhvr>
                                      <p:to>
                                        <p:strVal val="visible"/>
                                      </p:to>
                                    </p:set>
                                    <p:anim to="" calcmode="lin" valueType="num">
                                      <p:cBhvr>
                                        <p:cTn id="12" dur="1" fill="hold"/>
                                        <p:tgtEl>
                                          <p:spTgt spid="73731">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3731">
                                            <p:txEl>
                                              <p:pRg st="2" end="2"/>
                                            </p:txEl>
                                          </p:spTgt>
                                        </p:tgtEl>
                                        <p:attrNameLst>
                                          <p:attrName>style.visibility</p:attrName>
                                        </p:attrNameLst>
                                      </p:cBhvr>
                                      <p:to>
                                        <p:strVal val="visible"/>
                                      </p:to>
                                    </p:set>
                                    <p:anim to="" calcmode="lin" valueType="num">
                                      <p:cBhvr>
                                        <p:cTn id="17" dur="1" fill="hold"/>
                                        <p:tgtEl>
                                          <p:spTgt spid="73731">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3731">
                                            <p:txEl>
                                              <p:pRg st="4" end="4"/>
                                            </p:txEl>
                                          </p:spTgt>
                                        </p:tgtEl>
                                        <p:attrNameLst>
                                          <p:attrName>style.visibility</p:attrName>
                                        </p:attrNameLst>
                                      </p:cBhvr>
                                      <p:to>
                                        <p:strVal val="visible"/>
                                      </p:to>
                                    </p:set>
                                    <p:anim to="" calcmode="lin" valueType="num">
                                      <p:cBhvr>
                                        <p:cTn id="22" dur="1" fill="hold"/>
                                        <p:tgtEl>
                                          <p:spTgt spid="73731">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37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defTabSz="914363" eaLnBrk="1" fontAlgn="auto" hangingPunct="1">
              <a:spcAft>
                <a:spcPts val="0"/>
              </a:spcAft>
              <a:defRPr/>
            </a:pPr>
            <a:r>
              <a:rPr sz="5400" dirty="0" smtClean="0">
                <a:solidFill>
                  <a:srgbClr val="00B0F0"/>
                </a:solidFill>
              </a:rPr>
              <a:t>Procedures</a:t>
            </a:r>
            <a:endParaRPr dirty="0">
              <a:solidFill>
                <a:srgbClr val="00B0F0"/>
              </a:solidFill>
            </a:endParaRPr>
          </a:p>
        </p:txBody>
      </p:sp>
      <p:sp>
        <p:nvSpPr>
          <p:cNvPr id="74755" name="Text Placeholder 2"/>
          <p:cNvSpPr>
            <a:spLocks noGrp="1"/>
          </p:cNvSpPr>
          <p:nvPr>
            <p:ph type="body" sz="quarter" idx="10"/>
          </p:nvPr>
        </p:nvSpPr>
        <p:spPr>
          <a:xfrm>
            <a:off x="304800" y="1676400"/>
            <a:ext cx="8534400" cy="4953000"/>
          </a:xfrm>
        </p:spPr>
        <p:txBody>
          <a:bodyPr>
            <a:normAutofit fontScale="85000" lnSpcReduction="10000"/>
          </a:bodyPr>
          <a:lstStyle/>
          <a:p>
            <a:pPr eaLnBrk="1" hangingPunct="1">
              <a:buClr>
                <a:srgbClr val="00B0F0"/>
              </a:buClr>
            </a:pPr>
            <a:r>
              <a:rPr lang="en-US" altLang="en-US" dirty="0" smtClean="0"/>
              <a:t>Base your opinions on the text. Your opinion only matters if you can back it up.  </a:t>
            </a:r>
          </a:p>
          <a:p>
            <a:pPr lvl="1">
              <a:buClr>
                <a:srgbClr val="00B0F0"/>
              </a:buClr>
            </a:pPr>
            <a:r>
              <a:rPr lang="en-US" altLang="en-US" b="1" dirty="0" smtClean="0"/>
              <a:t>CITE YOUR EVIDENCE!!!</a:t>
            </a:r>
          </a:p>
          <a:p>
            <a:pPr eaLnBrk="1" hangingPunct="1">
              <a:buClr>
                <a:srgbClr val="00B0F0"/>
              </a:buClr>
            </a:pPr>
            <a:endParaRPr lang="en-US" altLang="en-US" dirty="0" smtClean="0"/>
          </a:p>
          <a:p>
            <a:pPr eaLnBrk="1" hangingPunct="1">
              <a:buClr>
                <a:srgbClr val="00B0F0"/>
              </a:buClr>
            </a:pPr>
            <a:r>
              <a:rPr lang="en-US" altLang="en-US" dirty="0" smtClean="0"/>
              <a:t>Address all comments to the group- no side conversations allowed.</a:t>
            </a:r>
          </a:p>
          <a:p>
            <a:pPr eaLnBrk="1" hangingPunct="1">
              <a:buClr>
                <a:srgbClr val="00B0F0"/>
              </a:buClr>
            </a:pPr>
            <a:endParaRPr lang="en-US" altLang="en-US" dirty="0" smtClean="0"/>
          </a:p>
          <a:p>
            <a:pPr eaLnBrk="1" hangingPunct="1">
              <a:buClr>
                <a:srgbClr val="00B0F0"/>
              </a:buClr>
            </a:pPr>
            <a:r>
              <a:rPr lang="en-US" altLang="en-US" dirty="0" smtClean="0"/>
              <a:t>Use sensitivity to take turns and not interrupt others. </a:t>
            </a:r>
          </a:p>
          <a:p>
            <a:pPr lvl="1">
              <a:buClr>
                <a:srgbClr val="00B0F0"/>
              </a:buClr>
            </a:pPr>
            <a:r>
              <a:rPr lang="en-US" altLang="en-US" dirty="0" smtClean="0"/>
              <a:t>We do not talk over each other, and we give everyone a chance to speak.</a:t>
            </a:r>
          </a:p>
          <a:p>
            <a:pPr eaLnBrk="1" hangingPunct="1">
              <a:buClr>
                <a:srgbClr val="00B0F0"/>
              </a:buClr>
            </a:pPr>
            <a:endParaRPr lang="en-US" altLang="en-US" dirty="0" smtClean="0"/>
          </a:p>
          <a:p>
            <a:pPr eaLnBrk="1" hangingPunct="1">
              <a:buClr>
                <a:srgbClr val="00B0F0"/>
              </a:buClr>
            </a:pPr>
            <a:r>
              <a:rPr lang="en-US" altLang="en-US" dirty="0" smtClean="0"/>
              <a:t>Monitor “air time”. Don’t monopolize the conversation or sit back like a wallflower and let the conversation pass you by.</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to="" calcmode="lin" valueType="num">
                                      <p:cBhvr>
                                        <p:cTn id="7" dur="1" fill="hold"/>
                                        <p:tgtEl>
                                          <p:spTgt spid="7475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 to="" calcmode="lin" valueType="num">
                                      <p:cBhvr>
                                        <p:cTn id="12" dur="1" fill="hold"/>
                                        <p:tgtEl>
                                          <p:spTgt spid="7475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4755">
                                            <p:txEl>
                                              <p:pRg st="3" end="3"/>
                                            </p:txEl>
                                          </p:spTgt>
                                        </p:tgtEl>
                                        <p:attrNameLst>
                                          <p:attrName>style.visibility</p:attrName>
                                        </p:attrNameLst>
                                      </p:cBhvr>
                                      <p:to>
                                        <p:strVal val="visible"/>
                                      </p:to>
                                    </p:set>
                                    <p:anim to="" calcmode="lin" valueType="num">
                                      <p:cBhvr>
                                        <p:cTn id="17" dur="1" fill="hold"/>
                                        <p:tgtEl>
                                          <p:spTgt spid="74755">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4755">
                                            <p:txEl>
                                              <p:pRg st="5" end="5"/>
                                            </p:txEl>
                                          </p:spTgt>
                                        </p:tgtEl>
                                        <p:attrNameLst>
                                          <p:attrName>style.visibility</p:attrName>
                                        </p:attrNameLst>
                                      </p:cBhvr>
                                      <p:to>
                                        <p:strVal val="visible"/>
                                      </p:to>
                                    </p:set>
                                    <p:anim to="" calcmode="lin" valueType="num">
                                      <p:cBhvr>
                                        <p:cTn id="22" dur="1" fill="hold"/>
                                        <p:tgtEl>
                                          <p:spTgt spid="74755">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4755">
                                            <p:txEl>
                                              <p:pRg st="6" end="6"/>
                                            </p:txEl>
                                          </p:spTgt>
                                        </p:tgtEl>
                                        <p:attrNameLst>
                                          <p:attrName>style.visibility</p:attrName>
                                        </p:attrNameLst>
                                      </p:cBhvr>
                                      <p:to>
                                        <p:strVal val="visible"/>
                                      </p:to>
                                    </p:set>
                                    <p:anim to="" calcmode="lin" valueType="num">
                                      <p:cBhvr>
                                        <p:cTn id="27" dur="1" fill="hold"/>
                                        <p:tgtEl>
                                          <p:spTgt spid="74755">
                                            <p:txEl>
                                              <p:pRg st="6" end="6"/>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74755">
                                            <p:txEl>
                                              <p:pRg st="8" end="8"/>
                                            </p:txEl>
                                          </p:spTgt>
                                        </p:tgtEl>
                                        <p:attrNameLst>
                                          <p:attrName>style.visibility</p:attrName>
                                        </p:attrNameLst>
                                      </p:cBhvr>
                                      <p:to>
                                        <p:strVal val="visible"/>
                                      </p:to>
                                    </p:set>
                                    <p:anim to="" calcmode="lin" valueType="num">
                                      <p:cBhvr>
                                        <p:cTn id="32" dur="1" fill="hold"/>
                                        <p:tgtEl>
                                          <p:spTgt spid="74755">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pPr defTabSz="914363" eaLnBrk="1" fontAlgn="auto" hangingPunct="1">
              <a:spcAft>
                <a:spcPts val="0"/>
              </a:spcAft>
              <a:defRPr/>
            </a:pPr>
            <a:r>
              <a:rPr sz="5400" dirty="0" smtClean="0">
                <a:solidFill>
                  <a:srgbClr val="00B0F0"/>
                </a:solidFill>
              </a:rPr>
              <a:t>Procedures</a:t>
            </a:r>
            <a:endParaRPr dirty="0">
              <a:solidFill>
                <a:srgbClr val="00B0F0"/>
              </a:solidFill>
            </a:endParaRPr>
          </a:p>
        </p:txBody>
      </p:sp>
      <p:sp>
        <p:nvSpPr>
          <p:cNvPr id="75779" name="Text Placeholder 2"/>
          <p:cNvSpPr>
            <a:spLocks noGrp="1"/>
          </p:cNvSpPr>
          <p:nvPr>
            <p:ph type="body" sz="quarter" idx="10"/>
          </p:nvPr>
        </p:nvSpPr>
        <p:spPr>
          <a:xfrm>
            <a:off x="381000" y="1752600"/>
            <a:ext cx="8382000" cy="4800600"/>
          </a:xfrm>
        </p:spPr>
        <p:txBody>
          <a:bodyPr>
            <a:normAutofit/>
          </a:bodyPr>
          <a:lstStyle/>
          <a:p>
            <a:pPr eaLnBrk="1" hangingPunct="1">
              <a:buClr>
                <a:srgbClr val="00B0F0"/>
              </a:buClr>
            </a:pPr>
            <a:r>
              <a:rPr lang="en-US" altLang="en-US" sz="3600" dirty="0" smtClean="0"/>
              <a:t>Be courageous in presenting our own thoughts and reasoning, but be flexible and willing to change your mind in the face of new and compelling evidence.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to="" calcmode="lin" valueType="num">
                                      <p:cBhvr>
                                        <p:cTn id="7" dur="1" fill="hold"/>
                                        <p:tgtEl>
                                          <p:spTgt spid="75779">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5400" dirty="0" smtClean="0">
                <a:solidFill>
                  <a:srgbClr val="00B0F0"/>
                </a:solidFill>
              </a:rPr>
              <a:t>For Today</a:t>
            </a:r>
            <a:endParaRPr sz="5400" dirty="0" smtClean="0">
              <a:solidFill>
                <a:srgbClr val="00B0F0"/>
              </a:solidFill>
            </a:endParaRPr>
          </a:p>
        </p:txBody>
      </p:sp>
      <p:sp>
        <p:nvSpPr>
          <p:cNvPr id="76803" name="Text Placeholder 2"/>
          <p:cNvSpPr>
            <a:spLocks noGrp="1"/>
          </p:cNvSpPr>
          <p:nvPr>
            <p:ph type="body" sz="quarter" idx="10"/>
          </p:nvPr>
        </p:nvSpPr>
        <p:spPr>
          <a:xfrm>
            <a:off x="381000" y="1676400"/>
            <a:ext cx="8382000" cy="5029200"/>
          </a:xfrm>
        </p:spPr>
        <p:txBody>
          <a:bodyPr>
            <a:normAutofit/>
          </a:bodyPr>
          <a:lstStyle/>
          <a:p>
            <a:pPr>
              <a:buClr>
                <a:srgbClr val="00B0F0"/>
              </a:buClr>
            </a:pPr>
            <a:r>
              <a:rPr lang="en-US" altLang="en-US" sz="4000" dirty="0" smtClean="0"/>
              <a:t>One student will initiate the conversation.</a:t>
            </a:r>
          </a:p>
          <a:p>
            <a:pPr lvl="1">
              <a:buClr>
                <a:srgbClr val="00B0F0"/>
              </a:buClr>
            </a:pPr>
            <a:r>
              <a:rPr lang="en-US" altLang="en-US" sz="3200" dirty="0" smtClean="0"/>
              <a:t>Students will respond with any of the sentence starters:</a:t>
            </a:r>
          </a:p>
          <a:p>
            <a:pPr lvl="2">
              <a:buClr>
                <a:srgbClr val="00B0F0"/>
              </a:buClr>
            </a:pPr>
            <a:r>
              <a:rPr lang="en-US" altLang="en-US" sz="2800" dirty="0" smtClean="0"/>
              <a:t>"I agree/disagree with ___________ because __________"</a:t>
            </a:r>
          </a:p>
          <a:p>
            <a:pPr lvl="2">
              <a:buClr>
                <a:srgbClr val="00B0F0"/>
              </a:buClr>
            </a:pPr>
            <a:r>
              <a:rPr lang="en-US" altLang="en-US" sz="2800" dirty="0" smtClean="0"/>
              <a:t>"I have something to add to what _________ said, _________"</a:t>
            </a:r>
          </a:p>
          <a:p>
            <a:pPr lvl="2">
              <a:buClr>
                <a:srgbClr val="00B0F0"/>
              </a:buClr>
            </a:pPr>
            <a:r>
              <a:rPr lang="en-US" altLang="en-US" sz="2800" dirty="0" smtClean="0"/>
              <a:t>"I have a new question, __________“</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 to="" calcmode="lin" valueType="num">
                                      <p:cBhvr>
                                        <p:cTn id="12" dur="1" fill="hold"/>
                                        <p:tgtEl>
                                          <p:spTgt spid="768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6803">
                                            <p:txEl>
                                              <p:pRg st="1" end="1"/>
                                            </p:txEl>
                                          </p:spTgt>
                                        </p:tgtEl>
                                        <p:attrNameLst>
                                          <p:attrName>style.visibility</p:attrName>
                                        </p:attrNameLst>
                                      </p:cBhvr>
                                      <p:to>
                                        <p:strVal val="visible"/>
                                      </p:to>
                                    </p:set>
                                    <p:anim to="" calcmode="lin" valueType="num">
                                      <p:cBhvr>
                                        <p:cTn id="17" dur="1" fill="hold"/>
                                        <p:tgtEl>
                                          <p:spTgt spid="7680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6803">
                                            <p:txEl>
                                              <p:pRg st="2" end="2"/>
                                            </p:txEl>
                                          </p:spTgt>
                                        </p:tgtEl>
                                        <p:attrNameLst>
                                          <p:attrName>style.visibility</p:attrName>
                                        </p:attrNameLst>
                                      </p:cBhvr>
                                      <p:to>
                                        <p:strVal val="visible"/>
                                      </p:to>
                                    </p:set>
                                    <p:anim to="" calcmode="lin" valueType="num">
                                      <p:cBhvr>
                                        <p:cTn id="22" dur="1" fill="hold"/>
                                        <p:tgtEl>
                                          <p:spTgt spid="7680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6803">
                                            <p:txEl>
                                              <p:pRg st="3" end="3"/>
                                            </p:txEl>
                                          </p:spTgt>
                                        </p:tgtEl>
                                        <p:attrNameLst>
                                          <p:attrName>style.visibility</p:attrName>
                                        </p:attrNameLst>
                                      </p:cBhvr>
                                      <p:to>
                                        <p:strVal val="visible"/>
                                      </p:to>
                                    </p:set>
                                    <p:anim to="" calcmode="lin" valueType="num">
                                      <p:cBhvr>
                                        <p:cTn id="27" dur="1" fill="hold"/>
                                        <p:tgtEl>
                                          <p:spTgt spid="76803">
                                            <p:txEl>
                                              <p:pRg st="3" end="3"/>
                                            </p:txEl>
                                          </p:spTgt>
                                        </p:tgtEl>
                                        <p:attrNameLst>
                                          <p:attrName/>
                                        </p:attrNameLst>
                                      </p:cBhvr>
                                    </p:anim>
                                  </p:childTnLst>
                                </p:cTn>
                              </p:par>
                            </p:childTnLst>
                          </p:cTn>
                        </p:par>
                      </p:childTnLst>
                    </p:cTn>
                  </p:par>
                  <p:par>
                    <p:cTn id="28" fill="hold">
                      <p:stCondLst>
                        <p:cond delay="indefinite"/>
                      </p:stCondLst>
                      <p:childTnLst>
                        <p:par>
                          <p:cTn id="29" fill="hold">
                            <p:stCondLst>
                              <p:cond delay="0"/>
                            </p:stCondLst>
                            <p:childTnLst>
                              <p:par>
                                <p:cTn id="30" presetID="24" presetClass="entr" presetSubtype="0" fill="hold" grpId="0" nodeType="clickEffect">
                                  <p:stCondLst>
                                    <p:cond delay="0"/>
                                  </p:stCondLst>
                                  <p:childTnLst>
                                    <p:set>
                                      <p:cBhvr>
                                        <p:cTn id="31" dur="1" fill="hold">
                                          <p:stCondLst>
                                            <p:cond delay="0"/>
                                          </p:stCondLst>
                                        </p:cTn>
                                        <p:tgtEl>
                                          <p:spTgt spid="76803">
                                            <p:txEl>
                                              <p:pRg st="4" end="4"/>
                                            </p:txEl>
                                          </p:spTgt>
                                        </p:tgtEl>
                                        <p:attrNameLst>
                                          <p:attrName>style.visibility</p:attrName>
                                        </p:attrNameLst>
                                      </p:cBhvr>
                                      <p:to>
                                        <p:strVal val="visible"/>
                                      </p:to>
                                    </p:set>
                                    <p:anim to="" calcmode="lin" valueType="num">
                                      <p:cBhvr>
                                        <p:cTn id="32" dur="1" fill="hold"/>
                                        <p:tgtEl>
                                          <p:spTgt spid="7680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680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defRPr/>
            </a:pPr>
            <a:r>
              <a:rPr lang="en-US" sz="5400" dirty="0" smtClean="0">
                <a:solidFill>
                  <a:srgbClr val="00B0F0"/>
                </a:solidFill>
              </a:rPr>
              <a:t>For Today</a:t>
            </a:r>
            <a:endParaRPr sz="5400" dirty="0" smtClean="0">
              <a:solidFill>
                <a:srgbClr val="00B0F0"/>
              </a:solidFill>
            </a:endParaRPr>
          </a:p>
        </p:txBody>
      </p:sp>
      <p:sp>
        <p:nvSpPr>
          <p:cNvPr id="76803" name="Text Placeholder 2"/>
          <p:cNvSpPr>
            <a:spLocks noGrp="1"/>
          </p:cNvSpPr>
          <p:nvPr>
            <p:ph type="body" sz="quarter" idx="10"/>
          </p:nvPr>
        </p:nvSpPr>
        <p:spPr>
          <a:xfrm>
            <a:off x="381000" y="1676400"/>
            <a:ext cx="8382000" cy="5029200"/>
          </a:xfrm>
        </p:spPr>
        <p:txBody>
          <a:bodyPr>
            <a:normAutofit fontScale="85000" lnSpcReduction="20000"/>
          </a:bodyPr>
          <a:lstStyle/>
          <a:p>
            <a:pPr>
              <a:buClr>
                <a:srgbClr val="00B0F0"/>
              </a:buClr>
            </a:pPr>
            <a:r>
              <a:rPr lang="en-US" altLang="en-US" sz="4000" dirty="0" smtClean="0"/>
              <a:t>Those who participate will receive points for collegial conversation.</a:t>
            </a:r>
          </a:p>
          <a:p>
            <a:pPr lvl="1">
              <a:buClr>
                <a:srgbClr val="00B0F0"/>
              </a:buClr>
            </a:pPr>
            <a:r>
              <a:rPr lang="en-US" altLang="en-US" sz="3600" dirty="0" smtClean="0"/>
              <a:t>Everyone must make at least 3 contributions to earn credit.</a:t>
            </a:r>
          </a:p>
          <a:p>
            <a:pPr>
              <a:buClr>
                <a:srgbClr val="00B0F0"/>
              </a:buClr>
            </a:pPr>
            <a:endParaRPr lang="en-US" altLang="en-US" sz="4000" dirty="0" smtClean="0"/>
          </a:p>
          <a:p>
            <a:pPr>
              <a:buClr>
                <a:srgbClr val="00B0F0"/>
              </a:buClr>
            </a:pPr>
            <a:r>
              <a:rPr lang="en-US" altLang="en-US" sz="4000" dirty="0" smtClean="0"/>
              <a:t>As conversations come to an end, I will prompt you to move on to the next statement. </a:t>
            </a:r>
          </a:p>
          <a:p>
            <a:pPr>
              <a:buClr>
                <a:srgbClr val="00B0F0"/>
              </a:buClr>
            </a:pPr>
            <a:endParaRPr lang="en-US" altLang="en-US" sz="4000" dirty="0" smtClean="0"/>
          </a:p>
          <a:p>
            <a:pPr>
              <a:buClr>
                <a:srgbClr val="00B0F0"/>
              </a:buClr>
            </a:pPr>
            <a:r>
              <a:rPr lang="en-US" altLang="en-US" sz="4000" dirty="0" smtClean="0"/>
              <a:t>I will not interject unless the group has gone off topic. If that happens, I will guide the conversation back to the topic or ask you to further explain yourself.</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76803">
                                            <p:txEl>
                                              <p:pRg st="0" end="0"/>
                                            </p:txEl>
                                          </p:spTgt>
                                        </p:tgtEl>
                                        <p:attrNameLst>
                                          <p:attrName>style.visibility</p:attrName>
                                        </p:attrNameLst>
                                      </p:cBhvr>
                                      <p:to>
                                        <p:strVal val="visible"/>
                                      </p:to>
                                    </p:set>
                                    <p:anim to="" calcmode="lin" valueType="num">
                                      <p:cBhvr>
                                        <p:cTn id="12" dur="1" fill="hold"/>
                                        <p:tgtEl>
                                          <p:spTgt spid="7680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76803">
                                            <p:txEl>
                                              <p:pRg st="1" end="1"/>
                                            </p:txEl>
                                          </p:spTgt>
                                        </p:tgtEl>
                                        <p:attrNameLst>
                                          <p:attrName>style.visibility</p:attrName>
                                        </p:attrNameLst>
                                      </p:cBhvr>
                                      <p:to>
                                        <p:strVal val="visible"/>
                                      </p:to>
                                    </p:set>
                                    <p:anim to="" calcmode="lin" valueType="num">
                                      <p:cBhvr>
                                        <p:cTn id="17" dur="1" fill="hold"/>
                                        <p:tgtEl>
                                          <p:spTgt spid="7680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76803">
                                            <p:txEl>
                                              <p:pRg st="3" end="3"/>
                                            </p:txEl>
                                          </p:spTgt>
                                        </p:tgtEl>
                                        <p:attrNameLst>
                                          <p:attrName>style.visibility</p:attrName>
                                        </p:attrNameLst>
                                      </p:cBhvr>
                                      <p:to>
                                        <p:strVal val="visible"/>
                                      </p:to>
                                    </p:set>
                                    <p:anim to="" calcmode="lin" valueType="num">
                                      <p:cBhvr>
                                        <p:cTn id="22" dur="1" fill="hold"/>
                                        <p:tgtEl>
                                          <p:spTgt spid="76803">
                                            <p:txEl>
                                              <p:pRg st="3" end="3"/>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76803">
                                            <p:txEl>
                                              <p:pRg st="5" end="5"/>
                                            </p:txEl>
                                          </p:spTgt>
                                        </p:tgtEl>
                                        <p:attrNameLst>
                                          <p:attrName>style.visibility</p:attrName>
                                        </p:attrNameLst>
                                      </p:cBhvr>
                                      <p:to>
                                        <p:strVal val="visible"/>
                                      </p:to>
                                    </p:set>
                                    <p:anim to="" calcmode="lin" valueType="num">
                                      <p:cBhvr>
                                        <p:cTn id="27" dur="1" fill="hold"/>
                                        <p:tgtEl>
                                          <p:spTgt spid="7680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680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sz="4400" i="1" dirty="0" smtClean="0">
                <a:solidFill>
                  <a:srgbClr val="DDDDDD">
                    <a:satMod val="150000"/>
                  </a:srgbClr>
                </a:solidFill>
                <a:latin typeface="Sitka Heading" pitchFamily="2" charset="0"/>
              </a:rPr>
              <a:t>Harrison Bergeron – </a:t>
            </a:r>
            <a:r>
              <a:rPr lang="en-US" sz="4400" dirty="0" smtClean="0">
                <a:solidFill>
                  <a:srgbClr val="DDDDDD">
                    <a:satMod val="150000"/>
                  </a:srgbClr>
                </a:solidFill>
                <a:latin typeface="Sitka Heading" pitchFamily="2" charset="0"/>
              </a:rPr>
              <a:t>Socratic Questions</a:t>
            </a:r>
            <a:endParaRPr lang="en-US" dirty="0"/>
          </a:p>
        </p:txBody>
      </p:sp>
      <p:sp>
        <p:nvSpPr>
          <p:cNvPr id="3" name="Content Placeholder 2"/>
          <p:cNvSpPr>
            <a:spLocks noGrp="1"/>
          </p:cNvSpPr>
          <p:nvPr>
            <p:ph idx="1"/>
          </p:nvPr>
        </p:nvSpPr>
        <p:spPr>
          <a:xfrm>
            <a:off x="152400" y="1600200"/>
            <a:ext cx="8686800" cy="5029200"/>
          </a:xfrm>
        </p:spPr>
        <p:txBody>
          <a:bodyPr>
            <a:normAutofit/>
          </a:bodyPr>
          <a:lstStyle/>
          <a:p>
            <a:r>
              <a:rPr lang="en-US" sz="2800" dirty="0" smtClean="0"/>
              <a:t>Why was Diana Moon </a:t>
            </a:r>
            <a:r>
              <a:rPr lang="en-US" sz="2800" dirty="0" err="1" smtClean="0"/>
              <a:t>Glampers</a:t>
            </a:r>
            <a:r>
              <a:rPr lang="en-US" sz="2800" dirty="0" smtClean="0"/>
              <a:t>, the Handicapper General, so afraid of Harrison Bergeron breaking free of his handicaps?</a:t>
            </a:r>
          </a:p>
          <a:p>
            <a:endParaRPr lang="en-US" sz="2800" dirty="0" smtClean="0"/>
          </a:p>
          <a:p>
            <a:r>
              <a:rPr lang="en-US" sz="2800" dirty="0" smtClean="0"/>
              <a:t>Why was the killing of Harrison Bergeron so significant? Did Harrison have to die for the sake of the society?</a:t>
            </a:r>
          </a:p>
          <a:p>
            <a:endParaRPr lang="en-US" sz="2800" dirty="0" smtClean="0"/>
          </a:p>
          <a:p>
            <a:r>
              <a:rPr lang="en-US" sz="2800" dirty="0" smtClean="0"/>
              <a:t>Do you feel that Harrison Bergeron acted heroically by going against the rules of the society? Why or why not?</a:t>
            </a:r>
          </a:p>
          <a:p>
            <a:endParaRPr lang="en-US" sz="2400" dirty="0" smtClean="0"/>
          </a:p>
          <a:p>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a:bodyPr>
          <a:lstStyle/>
          <a:p>
            <a:r>
              <a:rPr lang="en-US" sz="4400" i="1" dirty="0" smtClean="0">
                <a:solidFill>
                  <a:srgbClr val="DDDDDD">
                    <a:satMod val="150000"/>
                  </a:srgbClr>
                </a:solidFill>
                <a:latin typeface="Sitka Heading" pitchFamily="2" charset="0"/>
              </a:rPr>
              <a:t>2081 </a:t>
            </a:r>
            <a:r>
              <a:rPr lang="en-US" sz="4400" dirty="0" smtClean="0">
                <a:solidFill>
                  <a:srgbClr val="DDDDDD">
                    <a:satMod val="150000"/>
                  </a:srgbClr>
                </a:solidFill>
                <a:latin typeface="Sitka Heading" pitchFamily="2" charset="0"/>
              </a:rPr>
              <a:t>– Response Questions</a:t>
            </a:r>
            <a:endParaRPr lang="en-US" dirty="0"/>
          </a:p>
        </p:txBody>
      </p:sp>
      <p:sp>
        <p:nvSpPr>
          <p:cNvPr id="3" name="Content Placeholder 2"/>
          <p:cNvSpPr>
            <a:spLocks noGrp="1"/>
          </p:cNvSpPr>
          <p:nvPr>
            <p:ph idx="1"/>
          </p:nvPr>
        </p:nvSpPr>
        <p:spPr>
          <a:xfrm>
            <a:off x="152400" y="1600200"/>
            <a:ext cx="8686800" cy="5029200"/>
          </a:xfrm>
        </p:spPr>
        <p:txBody>
          <a:bodyPr>
            <a:normAutofit fontScale="92500" lnSpcReduction="20000"/>
          </a:bodyPr>
          <a:lstStyle/>
          <a:p>
            <a:pPr marL="514350" indent="-514350">
              <a:buFont typeface="+mj-lt"/>
              <a:buAutoNum type="arabicPeriod"/>
            </a:pPr>
            <a:r>
              <a:rPr lang="en-US" sz="1600" dirty="0" smtClean="0"/>
              <a:t>One of the most significant differences between the </a:t>
            </a:r>
            <a:r>
              <a:rPr lang="en-US" sz="1600" i="1" dirty="0" smtClean="0"/>
              <a:t>2081 short film </a:t>
            </a:r>
            <a:r>
              <a:rPr lang="en-US" sz="1600" dirty="0" smtClean="0"/>
              <a:t>and the “Harrison Bergeron” short story is that the filmmaker altered Harrison’s declaration of himself as emperor. Instead, Harrison plants a bomb, which may or may not have been real, and a broadcasting signal override device. How does this alteration change the story for you? Why, do you suppose, the filmmaker decided to make this alteration?</a:t>
            </a:r>
          </a:p>
          <a:p>
            <a:pPr marL="514350" indent="-514350">
              <a:buFont typeface="+mj-lt"/>
              <a:buAutoNum type="arabicPeriod"/>
            </a:pPr>
            <a:endParaRPr lang="en-US" sz="1600" dirty="0" smtClean="0"/>
          </a:p>
          <a:p>
            <a:pPr marL="514350" indent="-514350">
              <a:buFont typeface="+mj-lt"/>
              <a:buAutoNum type="arabicPeriod"/>
            </a:pPr>
            <a:r>
              <a:rPr lang="en-US" sz="1600" dirty="0" smtClean="0"/>
              <a:t>Name two more differences between the short film and Vonnegut’s story. Why do you suppose the filmmaker made these changes? </a:t>
            </a:r>
          </a:p>
          <a:p>
            <a:pPr marL="514350" indent="-514350">
              <a:buFont typeface="+mj-lt"/>
              <a:buAutoNum type="arabicPeriod"/>
            </a:pPr>
            <a:endParaRPr lang="en-US" sz="1600" dirty="0" smtClean="0"/>
          </a:p>
          <a:p>
            <a:pPr marL="514350" indent="-514350">
              <a:buFont typeface="+mj-lt"/>
              <a:buAutoNum type="arabicPeriod"/>
            </a:pPr>
            <a:r>
              <a:rPr lang="en-US" sz="1600" dirty="0" smtClean="0"/>
              <a:t>Which version of the story did you prefer? Explain your answer with thoughtful reasoning.</a:t>
            </a:r>
          </a:p>
          <a:p>
            <a:pPr marL="514350" indent="-514350">
              <a:buFont typeface="+mj-lt"/>
              <a:buAutoNum type="arabicPeriod"/>
            </a:pPr>
            <a:endParaRPr lang="en-US" sz="1600" dirty="0" smtClean="0"/>
          </a:p>
          <a:p>
            <a:pPr marL="514350" indent="-514350">
              <a:buFont typeface="+mj-lt"/>
              <a:buAutoNum type="arabicPeriod"/>
            </a:pPr>
            <a:r>
              <a:rPr lang="en-US" sz="1600" dirty="0" smtClean="0"/>
              <a:t>In our society, we say that we celebrate the success of those who are especially intelligent, talented, or hard-working, yet we often treat exceptional people poorly. Describe a specific case of a standout person being pulled down by others and explain what it shows us about human nature.</a:t>
            </a:r>
          </a:p>
          <a:p>
            <a:pPr marL="514350" indent="-514350">
              <a:buFont typeface="+mj-lt"/>
              <a:buAutoNum type="arabicPeriod"/>
            </a:pPr>
            <a:endParaRPr lang="en-US" sz="1600" dirty="0" smtClean="0"/>
          </a:p>
          <a:p>
            <a:pPr marL="514350" indent="-514350">
              <a:buFont typeface="+mj-lt"/>
              <a:buAutoNum type="arabicPeriod"/>
            </a:pPr>
            <a:r>
              <a:rPr lang="en-US" sz="1600" dirty="0" smtClean="0"/>
              <a:t>Some parents teach their children that “the squeaky wheel gets the grease,” while others prefer to reinforce the idea that “the nail that sticks up gets hammered down.” Which philosophy holds more truth for you? Give a real-life example from your life, studies, or observations to support your answer.</a:t>
            </a:r>
          </a:p>
          <a:p>
            <a:pPr marL="514350" indent="-514350">
              <a:buFont typeface="+mj-lt"/>
              <a:buAutoNum type="arabicPeriod"/>
            </a:pPr>
            <a:endParaRPr lang="en-US" sz="1600" dirty="0" smtClean="0"/>
          </a:p>
          <a:p>
            <a:pPr marL="514350" indent="-514350">
              <a:buFont typeface="+mj-lt"/>
              <a:buAutoNum type="arabicPeriod"/>
            </a:pPr>
            <a:r>
              <a:rPr lang="en-US" sz="1600" i="1" dirty="0" smtClean="0"/>
              <a:t>The Giver. The Hunger Games. Divergent. “Harrison </a:t>
            </a:r>
            <a:r>
              <a:rPr lang="en-US" sz="1600" dirty="0" smtClean="0"/>
              <a:t>Bergeron” is just one example in a long list of dystopian literature that has captivated audiences over the past 100 years. Dystopian stories present futuristic societies that have become repressive, government controlled states where people have given up many of their personal freedoms, often under the guise of living in an ideal community. Looking at this story and what you know of other books/films from this genre, what does the popularity of these books and films show us about people’s beliefs and fears today?</a:t>
            </a: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to="" calcmode="lin" valueType="num">
                                      <p:cBhvr>
                                        <p:cTn id="11" dur="1" fill="hold"/>
                                        <p:tgtEl>
                                          <p:spTgt spid="3">
                                            <p:txEl>
                                              <p:pRg st="2" end="2"/>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to="" calcmode="lin" valueType="num">
                                      <p:cBhvr>
                                        <p:cTn id="15" dur="1" fill="hold"/>
                                        <p:tgtEl>
                                          <p:spTgt spid="3">
                                            <p:txEl>
                                              <p:pRg st="4" end="4"/>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to="" calcmode="lin" valueType="num">
                                      <p:cBhvr>
                                        <p:cTn id="19" dur="1" fill="hold"/>
                                        <p:tgtEl>
                                          <p:spTgt spid="3">
                                            <p:txEl>
                                              <p:pRg st="6" end="6"/>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to="" calcmode="lin" valueType="num">
                                      <p:cBhvr>
                                        <p:cTn id="23" dur="1" fill="hold"/>
                                        <p:tgtEl>
                                          <p:spTgt spid="3">
                                            <p:txEl>
                                              <p:pRg st="8" end="8"/>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to="" calcmode="lin" valueType="num">
                                      <p:cBhvr>
                                        <p:cTn id="27"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3124200" cy="1252728"/>
          </a:xfrm>
        </p:spPr>
        <p:txBody>
          <a:bodyPr>
            <a:normAutofit/>
          </a:bodyPr>
          <a:lstStyle/>
          <a:p>
            <a:r>
              <a:rPr lang="en-US" sz="4800" dirty="0" smtClean="0"/>
              <a:t>Bell Ringer</a:t>
            </a:r>
            <a:endParaRPr lang="en-US" sz="4800" dirty="0"/>
          </a:p>
        </p:txBody>
      </p:sp>
      <p:sp>
        <p:nvSpPr>
          <p:cNvPr id="3" name="Content Placeholder 2"/>
          <p:cNvSpPr>
            <a:spLocks noGrp="1"/>
          </p:cNvSpPr>
          <p:nvPr>
            <p:ph idx="1"/>
          </p:nvPr>
        </p:nvSpPr>
        <p:spPr>
          <a:xfrm>
            <a:off x="228600" y="1600200"/>
            <a:ext cx="8686800" cy="5029199"/>
          </a:xfrm>
        </p:spPr>
        <p:txBody>
          <a:bodyPr>
            <a:normAutofit lnSpcReduction="10000"/>
          </a:bodyPr>
          <a:lstStyle/>
          <a:p>
            <a:r>
              <a:rPr lang="en-US" sz="4000" dirty="0" smtClean="0"/>
              <a:t>During a recent robbery investigation, five suspects were interrogated. Based on the statements provided, a suspect was apprehended. Can you figure out who the culprit is?</a:t>
            </a:r>
          </a:p>
          <a:p>
            <a:endParaRPr lang="en-US" sz="4000" dirty="0" smtClean="0"/>
          </a:p>
          <a:p>
            <a:r>
              <a:rPr lang="en-US" sz="4000" dirty="0" smtClean="0"/>
              <a:t>Investigative Note:</a:t>
            </a:r>
            <a:endParaRPr lang="en-US" sz="1500" dirty="0" smtClean="0"/>
          </a:p>
          <a:p>
            <a:pPr lvl="1"/>
            <a:r>
              <a:rPr lang="en-US" sz="3600" dirty="0" smtClean="0"/>
              <a:t>We know each suspect lied once.</a:t>
            </a:r>
          </a:p>
        </p:txBody>
      </p:sp>
      <p:sp>
        <p:nvSpPr>
          <p:cNvPr id="4" name="Title 1"/>
          <p:cNvSpPr txBox="1">
            <a:spLocks/>
          </p:cNvSpPr>
          <p:nvPr/>
        </p:nvSpPr>
        <p:spPr>
          <a:xfrm>
            <a:off x="3505200" y="228600"/>
            <a:ext cx="4343400" cy="10668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a:spcBef>
                <a:spcPct val="0"/>
              </a:spcBef>
            </a:pPr>
            <a:r>
              <a:rPr lang="en-US" sz="4800" b="1" dirty="0">
                <a:solidFill>
                  <a:srgbClr val="F0AD00">
                    <a:satMod val="150000"/>
                  </a:srgbClr>
                </a:solidFill>
                <a:cs typeface="Arial" charset="0"/>
              </a:rPr>
              <a:t>- Brain Teaser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to="" calcmode="lin" valueType="num">
                                      <p:cBhvr>
                                        <p:cTn id="17" dur="1" fill="hold"/>
                                        <p:tgtEl>
                                          <p:spTgt spid="3">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to="" calcmode="lin" valueType="num">
                                      <p:cBhvr>
                                        <p:cTn id="27"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3124200" cy="1252728"/>
          </a:xfrm>
        </p:spPr>
        <p:txBody>
          <a:bodyPr>
            <a:normAutofit/>
          </a:bodyPr>
          <a:lstStyle/>
          <a:p>
            <a:r>
              <a:rPr lang="en-US" sz="4800" dirty="0" smtClean="0"/>
              <a:t>Bell Ringer</a:t>
            </a:r>
            <a:endParaRPr lang="en-US" sz="4800" dirty="0"/>
          </a:p>
        </p:txBody>
      </p:sp>
      <p:sp>
        <p:nvSpPr>
          <p:cNvPr id="3" name="Content Placeholder 2"/>
          <p:cNvSpPr>
            <a:spLocks noGrp="1"/>
          </p:cNvSpPr>
          <p:nvPr>
            <p:ph idx="1"/>
          </p:nvPr>
        </p:nvSpPr>
        <p:spPr>
          <a:xfrm>
            <a:off x="228600" y="1600200"/>
            <a:ext cx="8686800" cy="5029199"/>
          </a:xfrm>
        </p:spPr>
        <p:txBody>
          <a:bodyPr numCol="2">
            <a:normAutofit/>
          </a:bodyPr>
          <a:lstStyle/>
          <a:p>
            <a:r>
              <a:rPr lang="en-US" dirty="0" smtClean="0"/>
              <a:t>Arnold </a:t>
            </a:r>
          </a:p>
          <a:p>
            <a:pPr lvl="1">
              <a:spcBef>
                <a:spcPts val="0"/>
              </a:spcBef>
            </a:pPr>
            <a:r>
              <a:rPr lang="en-US" sz="3200" dirty="0" smtClean="0"/>
              <a:t>It wasn’t Edward.</a:t>
            </a:r>
          </a:p>
          <a:p>
            <a:pPr lvl="1">
              <a:spcBef>
                <a:spcPts val="0"/>
              </a:spcBef>
            </a:pPr>
            <a:r>
              <a:rPr lang="en-US" sz="3200" dirty="0" smtClean="0"/>
              <a:t>It was Brian.</a:t>
            </a:r>
          </a:p>
          <a:p>
            <a:endParaRPr lang="en-US" sz="900" dirty="0" smtClean="0"/>
          </a:p>
          <a:p>
            <a:r>
              <a:rPr lang="en-US" dirty="0" smtClean="0"/>
              <a:t>Brian: </a:t>
            </a:r>
          </a:p>
          <a:p>
            <a:pPr lvl="1">
              <a:spcBef>
                <a:spcPts val="0"/>
              </a:spcBef>
            </a:pPr>
            <a:r>
              <a:rPr lang="en-US" sz="3200" dirty="0" smtClean="0"/>
              <a:t>It wasn’t Charles</a:t>
            </a:r>
          </a:p>
          <a:p>
            <a:pPr lvl="1">
              <a:spcBef>
                <a:spcPts val="0"/>
              </a:spcBef>
            </a:pPr>
            <a:r>
              <a:rPr lang="en-US" sz="3200" dirty="0" smtClean="0"/>
              <a:t>It wasn’t Edward</a:t>
            </a:r>
          </a:p>
          <a:p>
            <a:endParaRPr lang="en-US" sz="800" dirty="0" smtClean="0"/>
          </a:p>
          <a:p>
            <a:r>
              <a:rPr lang="en-US" dirty="0" smtClean="0"/>
              <a:t>Charles: </a:t>
            </a:r>
          </a:p>
          <a:p>
            <a:pPr lvl="1">
              <a:spcBef>
                <a:spcPts val="0"/>
              </a:spcBef>
            </a:pPr>
            <a:r>
              <a:rPr lang="en-US" sz="3200" dirty="0" smtClean="0"/>
              <a:t>It was Edward.</a:t>
            </a:r>
          </a:p>
          <a:p>
            <a:pPr lvl="1">
              <a:spcBef>
                <a:spcPts val="0"/>
              </a:spcBef>
            </a:pPr>
            <a:r>
              <a:rPr lang="en-US" sz="3200" dirty="0" smtClean="0"/>
              <a:t>It wasn’t Arnold.</a:t>
            </a:r>
          </a:p>
          <a:p>
            <a:endParaRPr lang="en-US" sz="800" dirty="0" smtClean="0"/>
          </a:p>
          <a:p>
            <a:r>
              <a:rPr lang="en-US" dirty="0" smtClean="0"/>
              <a:t>Derek: </a:t>
            </a:r>
          </a:p>
          <a:p>
            <a:pPr lvl="1">
              <a:spcBef>
                <a:spcPts val="0"/>
              </a:spcBef>
            </a:pPr>
            <a:r>
              <a:rPr lang="en-US" sz="3200" dirty="0" smtClean="0"/>
              <a:t>It was Charles.</a:t>
            </a:r>
          </a:p>
          <a:p>
            <a:pPr lvl="1">
              <a:spcBef>
                <a:spcPts val="0"/>
              </a:spcBef>
            </a:pPr>
            <a:r>
              <a:rPr lang="en-US" sz="3200" dirty="0" smtClean="0"/>
              <a:t>It was Brian.</a:t>
            </a:r>
          </a:p>
          <a:p>
            <a:endParaRPr lang="en-US" sz="800" dirty="0" smtClean="0"/>
          </a:p>
          <a:p>
            <a:r>
              <a:rPr lang="en-US" dirty="0" smtClean="0"/>
              <a:t>Edward: </a:t>
            </a:r>
          </a:p>
          <a:p>
            <a:pPr lvl="1">
              <a:spcBef>
                <a:spcPts val="0"/>
              </a:spcBef>
            </a:pPr>
            <a:r>
              <a:rPr lang="en-US" sz="3200" dirty="0" smtClean="0"/>
              <a:t>It was Derek.</a:t>
            </a:r>
          </a:p>
          <a:p>
            <a:pPr lvl="1">
              <a:spcBef>
                <a:spcPts val="0"/>
              </a:spcBef>
            </a:pPr>
            <a:r>
              <a:rPr lang="en-US" sz="3200" dirty="0" smtClean="0"/>
              <a:t>It wasn't Arnold.</a:t>
            </a:r>
          </a:p>
          <a:p>
            <a:pPr lvl="1"/>
            <a:endParaRPr lang="en-US" sz="1200" dirty="0" smtClean="0"/>
          </a:p>
        </p:txBody>
      </p:sp>
      <p:sp>
        <p:nvSpPr>
          <p:cNvPr id="4" name="Title 1"/>
          <p:cNvSpPr txBox="1">
            <a:spLocks/>
          </p:cNvSpPr>
          <p:nvPr/>
        </p:nvSpPr>
        <p:spPr>
          <a:xfrm>
            <a:off x="3505200" y="228600"/>
            <a:ext cx="4343400" cy="10668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a:spcBef>
                <a:spcPct val="0"/>
              </a:spcBef>
            </a:pPr>
            <a:r>
              <a:rPr lang="en-US" sz="4800" b="1" dirty="0">
                <a:solidFill>
                  <a:srgbClr val="F0AD00">
                    <a:satMod val="150000"/>
                  </a:srgbClr>
                </a:solidFill>
                <a:cs typeface="Arial" charset="0"/>
              </a:rPr>
              <a:t>- Brain Teaser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 to="" calcmode="lin" valueType="num">
                                      <p:cBhvr>
                                        <p:cTn id="10" dur="1" fill="hold"/>
                                        <p:tgtEl>
                                          <p:spTgt spid="3">
                                            <p:txEl>
                                              <p:pRg st="1" end="1"/>
                                            </p:txEl>
                                          </p:spTgt>
                                        </p:tgtEl>
                                        <p:attrNameLst>
                                          <p:attrName/>
                                        </p:attrNameLst>
                                      </p:cBhvr>
                                    </p:anim>
                                  </p:childTnLst>
                                </p:cTn>
                              </p:par>
                              <p:par>
                                <p:cTn id="11" presetID="24"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to="" calcmode="lin" valueType="num">
                                      <p:cBhvr>
                                        <p:cTn id="13" dur="1" fill="hold"/>
                                        <p:tgtEl>
                                          <p:spTgt spid="3">
                                            <p:txEl>
                                              <p:pRg st="2" end="2"/>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to="" calcmode="lin" valueType="num">
                                      <p:cBhvr>
                                        <p:cTn id="18" dur="1" fill="hold"/>
                                        <p:tgtEl>
                                          <p:spTgt spid="3">
                                            <p:txEl>
                                              <p:pRg st="4" end="4"/>
                                            </p:txEl>
                                          </p:spTgt>
                                        </p:tgtEl>
                                        <p:attrNameLst>
                                          <p:attrName/>
                                        </p:attrNameLst>
                                      </p:cBhvr>
                                    </p:anim>
                                  </p:childTnLst>
                                </p:cTn>
                              </p:par>
                              <p:par>
                                <p:cTn id="19" presetID="24"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to="" calcmode="lin" valueType="num">
                                      <p:cBhvr>
                                        <p:cTn id="21" dur="1" fill="hold"/>
                                        <p:tgtEl>
                                          <p:spTgt spid="3">
                                            <p:txEl>
                                              <p:pRg st="5" end="5"/>
                                            </p:txEl>
                                          </p:spTgt>
                                        </p:tgtEl>
                                        <p:attrNameLst>
                                          <p:attrName/>
                                        </p:attrNameLst>
                                      </p:cBhvr>
                                    </p:anim>
                                  </p:childTnLst>
                                </p:cTn>
                              </p:par>
                              <p:par>
                                <p:cTn id="22" presetID="24"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 to="" calcmode="lin" valueType="num">
                                      <p:cBhvr>
                                        <p:cTn id="24" dur="1" fill="hold"/>
                                        <p:tgtEl>
                                          <p:spTgt spid="3">
                                            <p:txEl>
                                              <p:pRg st="6" end="6"/>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 to="" calcmode="lin" valueType="num">
                                      <p:cBhvr>
                                        <p:cTn id="29" dur="1" fill="hold"/>
                                        <p:tgtEl>
                                          <p:spTgt spid="3">
                                            <p:txEl>
                                              <p:pRg st="8" end="8"/>
                                            </p:txEl>
                                          </p:spTgt>
                                        </p:tgtEl>
                                        <p:attrNameLst>
                                          <p:attrName/>
                                        </p:attrNameLst>
                                      </p:cBhvr>
                                    </p:anim>
                                  </p:childTnLst>
                                </p:cTn>
                              </p:par>
                              <p:par>
                                <p:cTn id="30" presetID="24" presetClass="entr" presetSubtype="0"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 to="" calcmode="lin" valueType="num">
                                      <p:cBhvr>
                                        <p:cTn id="32" dur="1" fill="hold"/>
                                        <p:tgtEl>
                                          <p:spTgt spid="3">
                                            <p:txEl>
                                              <p:pRg st="9" end="9"/>
                                            </p:txEl>
                                          </p:spTgt>
                                        </p:tgtEl>
                                        <p:attrNameLst>
                                          <p:attrName/>
                                        </p:attrNameLst>
                                      </p:cBhvr>
                                    </p:anim>
                                  </p:childTnLst>
                                </p:cTn>
                              </p:par>
                              <p:par>
                                <p:cTn id="33" presetID="24"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to="" calcmode="lin" valueType="num">
                                      <p:cBhvr>
                                        <p:cTn id="35" dur="1" fill="hold"/>
                                        <p:tgtEl>
                                          <p:spTgt spid="3">
                                            <p:txEl>
                                              <p:pRg st="10" end="10"/>
                                            </p:txEl>
                                          </p:spTgt>
                                        </p:tgtEl>
                                        <p:attrNameLst>
                                          <p:attrName/>
                                        </p:attrNameLst>
                                      </p:cBhvr>
                                    </p:anim>
                                  </p:childTnLst>
                                </p:cTn>
                              </p:par>
                            </p:childTnLst>
                          </p:cTn>
                        </p:par>
                      </p:childTnLst>
                    </p:cTn>
                  </p:par>
                  <p:par>
                    <p:cTn id="36" fill="hold">
                      <p:stCondLst>
                        <p:cond delay="indefinite"/>
                      </p:stCondLst>
                      <p:childTnLst>
                        <p:par>
                          <p:cTn id="37" fill="hold">
                            <p:stCondLst>
                              <p:cond delay="0"/>
                            </p:stCondLst>
                            <p:childTnLst>
                              <p:par>
                                <p:cTn id="38" presetID="24" presetClass="entr" presetSubtype="0" fill="hold" grpId="0" nodeType="click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 to="" calcmode="lin" valueType="num">
                                      <p:cBhvr>
                                        <p:cTn id="40" dur="1" fill="hold"/>
                                        <p:tgtEl>
                                          <p:spTgt spid="3">
                                            <p:txEl>
                                              <p:pRg st="12" end="12"/>
                                            </p:txEl>
                                          </p:spTgt>
                                        </p:tgtEl>
                                        <p:attrNameLst>
                                          <p:attrName/>
                                        </p:attrNameLst>
                                      </p:cBhvr>
                                    </p:anim>
                                  </p:childTnLst>
                                </p:cTn>
                              </p:par>
                              <p:par>
                                <p:cTn id="41" presetID="24" presetClass="entr" presetSubtype="0" fill="hold" grpId="0"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to="" calcmode="lin" valueType="num">
                                      <p:cBhvr>
                                        <p:cTn id="43" dur="1" fill="hold"/>
                                        <p:tgtEl>
                                          <p:spTgt spid="3">
                                            <p:txEl>
                                              <p:pRg st="13" end="13"/>
                                            </p:txEl>
                                          </p:spTgt>
                                        </p:tgtEl>
                                        <p:attrNameLst>
                                          <p:attrName/>
                                        </p:attrNameLst>
                                      </p:cBhvr>
                                    </p:anim>
                                  </p:childTnLst>
                                </p:cTn>
                              </p:par>
                              <p:par>
                                <p:cTn id="44" presetID="24" presetClass="entr" presetSubtype="0" fill="hold" grpId="0"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 to="" calcmode="lin" valueType="num">
                                      <p:cBhvr>
                                        <p:cTn id="46" dur="1" fill="hold"/>
                                        <p:tgtEl>
                                          <p:spTgt spid="3">
                                            <p:txEl>
                                              <p:pRg st="14" end="14"/>
                                            </p:txEl>
                                          </p:spTgt>
                                        </p:tgtEl>
                                        <p:attrNameLst>
                                          <p:attrName/>
                                        </p:attrNameLst>
                                      </p:cBhvr>
                                    </p:anim>
                                  </p:childTnLst>
                                </p:cTn>
                              </p:par>
                            </p:childTnLst>
                          </p:cTn>
                        </p:par>
                      </p:childTnLst>
                    </p:cTn>
                  </p:par>
                  <p:par>
                    <p:cTn id="47" fill="hold">
                      <p:stCondLst>
                        <p:cond delay="indefinite"/>
                      </p:stCondLst>
                      <p:childTnLst>
                        <p:par>
                          <p:cTn id="48" fill="hold">
                            <p:stCondLst>
                              <p:cond delay="0"/>
                            </p:stCondLst>
                            <p:childTnLst>
                              <p:par>
                                <p:cTn id="49" presetID="24" presetClass="entr" presetSubtype="0" fill="hold" grpId="0"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anim to="" calcmode="lin" valueType="num">
                                      <p:cBhvr>
                                        <p:cTn id="51" dur="1" fill="hold"/>
                                        <p:tgtEl>
                                          <p:spTgt spid="3">
                                            <p:txEl>
                                              <p:pRg st="16" end="16"/>
                                            </p:txEl>
                                          </p:spTgt>
                                        </p:tgtEl>
                                        <p:attrNameLst>
                                          <p:attrName/>
                                        </p:attrNameLst>
                                      </p:cBhvr>
                                    </p:anim>
                                  </p:childTnLst>
                                </p:cTn>
                              </p:par>
                              <p:par>
                                <p:cTn id="52" presetID="24" presetClass="entr" presetSubtype="0" fill="hold" grpId="0" nodeType="withEffect">
                                  <p:stCondLst>
                                    <p:cond delay="0"/>
                                  </p:stCondLst>
                                  <p:childTnLst>
                                    <p:set>
                                      <p:cBhvr>
                                        <p:cTn id="53" dur="1" fill="hold">
                                          <p:stCondLst>
                                            <p:cond delay="0"/>
                                          </p:stCondLst>
                                        </p:cTn>
                                        <p:tgtEl>
                                          <p:spTgt spid="3">
                                            <p:txEl>
                                              <p:pRg st="17" end="17"/>
                                            </p:txEl>
                                          </p:spTgt>
                                        </p:tgtEl>
                                        <p:attrNameLst>
                                          <p:attrName>style.visibility</p:attrName>
                                        </p:attrNameLst>
                                      </p:cBhvr>
                                      <p:to>
                                        <p:strVal val="visible"/>
                                      </p:to>
                                    </p:set>
                                    <p:anim to="" calcmode="lin" valueType="num">
                                      <p:cBhvr>
                                        <p:cTn id="54" dur="1" fill="hold"/>
                                        <p:tgtEl>
                                          <p:spTgt spid="3">
                                            <p:txEl>
                                              <p:pRg st="17" end="17"/>
                                            </p:txEl>
                                          </p:spTgt>
                                        </p:tgtEl>
                                        <p:attrNameLst>
                                          <p:attrName/>
                                        </p:attrNameLst>
                                      </p:cBhvr>
                                    </p:anim>
                                  </p:childTnLst>
                                </p:cTn>
                              </p:par>
                              <p:par>
                                <p:cTn id="55" presetID="24" presetClass="entr" presetSubtype="0" fill="hold" grpId="0" nodeType="withEffect">
                                  <p:stCondLst>
                                    <p:cond delay="0"/>
                                  </p:stCondLst>
                                  <p:childTnLst>
                                    <p:set>
                                      <p:cBhvr>
                                        <p:cTn id="56" dur="1" fill="hold">
                                          <p:stCondLst>
                                            <p:cond delay="0"/>
                                          </p:stCondLst>
                                        </p:cTn>
                                        <p:tgtEl>
                                          <p:spTgt spid="3">
                                            <p:txEl>
                                              <p:pRg st="18" end="18"/>
                                            </p:txEl>
                                          </p:spTgt>
                                        </p:tgtEl>
                                        <p:attrNameLst>
                                          <p:attrName>style.visibility</p:attrName>
                                        </p:attrNameLst>
                                      </p:cBhvr>
                                      <p:to>
                                        <p:strVal val="visible"/>
                                      </p:to>
                                    </p:set>
                                    <p:anim to="" calcmode="lin" valueType="num">
                                      <p:cBhvr>
                                        <p:cTn id="57" dur="1" fill="hold"/>
                                        <p:tgtEl>
                                          <p:spTgt spid="3">
                                            <p:txEl>
                                              <p:pRg st="18" end="1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Bell Ringer</a:t>
            </a:r>
            <a:endParaRPr lang="en-US" sz="4800" dirty="0"/>
          </a:p>
        </p:txBody>
      </p:sp>
      <p:sp>
        <p:nvSpPr>
          <p:cNvPr id="5" name="Content Placeholder 4"/>
          <p:cNvSpPr>
            <a:spLocks noGrp="1"/>
          </p:cNvSpPr>
          <p:nvPr>
            <p:ph idx="1"/>
          </p:nvPr>
        </p:nvSpPr>
        <p:spPr>
          <a:xfrm>
            <a:off x="152400" y="1600201"/>
            <a:ext cx="8763000" cy="5029200"/>
          </a:xfrm>
        </p:spPr>
        <p:txBody>
          <a:bodyPr>
            <a:normAutofit lnSpcReduction="10000"/>
          </a:bodyPr>
          <a:lstStyle/>
          <a:p>
            <a:r>
              <a:rPr lang="en-US" dirty="0" smtClean="0"/>
              <a:t>Answer:</a:t>
            </a:r>
          </a:p>
          <a:p>
            <a:pPr lvl="1"/>
            <a:r>
              <a:rPr lang="en-US" dirty="0" smtClean="0"/>
              <a:t>Charles committed the crime.</a:t>
            </a:r>
          </a:p>
          <a:p>
            <a:pPr lvl="1"/>
            <a:endParaRPr lang="en-US" sz="900" dirty="0" smtClean="0"/>
          </a:p>
          <a:p>
            <a:pPr lvl="1"/>
            <a:r>
              <a:rPr lang="en-US" dirty="0" smtClean="0"/>
              <a:t>Looking at Brian's statements, one of the statements was a lie and the other was the truth. Therefore it must have been either Charles or Edward.</a:t>
            </a:r>
          </a:p>
          <a:p>
            <a:pPr lvl="1"/>
            <a:endParaRPr lang="en-US" sz="900" dirty="0" smtClean="0"/>
          </a:p>
          <a:p>
            <a:pPr lvl="1"/>
            <a:r>
              <a:rPr lang="en-US" dirty="0" smtClean="0"/>
              <a:t>Looking at Derek's statements, for the same reason, it was either Charles or Brian.</a:t>
            </a:r>
          </a:p>
          <a:p>
            <a:pPr lvl="1"/>
            <a:endParaRPr lang="en-US" sz="900" dirty="0" smtClean="0"/>
          </a:p>
          <a:p>
            <a:pPr lvl="1"/>
            <a:r>
              <a:rPr lang="en-US" dirty="0" smtClean="0"/>
              <a:t>Therefore it must have been Charles who committed the crime. Double checking this against the other statements confirms this.</a:t>
            </a:r>
            <a:endParaRPr lang="en-US" dirty="0"/>
          </a:p>
        </p:txBody>
      </p:sp>
      <p:sp>
        <p:nvSpPr>
          <p:cNvPr id="4" name="Title 1"/>
          <p:cNvSpPr txBox="1">
            <a:spLocks/>
          </p:cNvSpPr>
          <p:nvPr/>
        </p:nvSpPr>
        <p:spPr>
          <a:xfrm>
            <a:off x="3505200" y="228600"/>
            <a:ext cx="4343400" cy="10668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pPr>
              <a:spcBef>
                <a:spcPct val="0"/>
              </a:spcBef>
            </a:pPr>
            <a:r>
              <a:rPr lang="en-US" sz="4800" b="1" dirty="0">
                <a:solidFill>
                  <a:srgbClr val="F0AD00">
                    <a:satMod val="150000"/>
                  </a:srgbClr>
                </a:solidFill>
                <a:cs typeface="Arial" charset="0"/>
              </a:rPr>
              <a:t>- Brain Teaser</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to="" calcmode="lin" valueType="num">
                                      <p:cBhvr>
                                        <p:cTn id="7" dur="1" fill="hold"/>
                                        <p:tgtEl>
                                          <p:spTgt spid="5">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to="" calcmode="lin" valueType="num">
                                      <p:cBhvr>
                                        <p:cTn id="12" dur="1" fill="hold"/>
                                        <p:tgtEl>
                                          <p:spTgt spid="5">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to="" calcmode="lin" valueType="num">
                                      <p:cBhvr>
                                        <p:cTn id="17" dur="1" fill="hold"/>
                                        <p:tgtEl>
                                          <p:spTgt spid="5">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 to="" calcmode="lin" valueType="num">
                                      <p:cBhvr>
                                        <p:cTn id="22" dur="1" fill="hold"/>
                                        <p:tgtEl>
                                          <p:spTgt spid="5">
                                            <p:txEl>
                                              <p:pRg st="5" end="5"/>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 to="" calcmode="lin" valueType="num">
                                      <p:cBhvr>
                                        <p:cTn id="27" dur="1" fill="hold"/>
                                        <p:tgtEl>
                                          <p:spTgt spid="5">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470025"/>
          </a:xfrm>
        </p:spPr>
        <p:txBody>
          <a:bodyPr/>
          <a:lstStyle/>
          <a:p>
            <a:r>
              <a:rPr lang="en-US" dirty="0" smtClean="0">
                <a:latin typeface="Sitka Heading" pitchFamily="2" charset="0"/>
              </a:rPr>
              <a:t>Harrison Bergeron</a:t>
            </a:r>
            <a:endParaRPr lang="en-US" dirty="0">
              <a:latin typeface="Sitka Heading" pitchFamily="2" charset="0"/>
            </a:endParaRPr>
          </a:p>
        </p:txBody>
      </p:sp>
      <p:sp>
        <p:nvSpPr>
          <p:cNvPr id="3" name="Subtitle 2"/>
          <p:cNvSpPr>
            <a:spLocks noGrp="1"/>
          </p:cNvSpPr>
          <p:nvPr>
            <p:ph type="subTitle" idx="1"/>
          </p:nvPr>
        </p:nvSpPr>
        <p:spPr>
          <a:xfrm>
            <a:off x="1371600" y="5715000"/>
            <a:ext cx="6400800" cy="1143000"/>
          </a:xfrm>
        </p:spPr>
        <p:txBody>
          <a:bodyPr/>
          <a:lstStyle/>
          <a:p>
            <a:r>
              <a:rPr lang="en-US" dirty="0" smtClean="0">
                <a:latin typeface="Sitka Heading" pitchFamily="2" charset="0"/>
              </a:rPr>
              <a:t>By Kurt Vonnegut</a:t>
            </a:r>
            <a:endParaRPr lang="en-US" dirty="0">
              <a:latin typeface="Sitka Heading" pitchFamily="2" charset="0"/>
            </a:endParaRPr>
          </a:p>
        </p:txBody>
      </p:sp>
      <p:pic>
        <p:nvPicPr>
          <p:cNvPr id="1026" name="Picture 2" descr="C:\Users\dhopkins\Desktop\tumblr_static_tumblr_static_76v1ggeiok0scg80ccwowcgg8_640.jpg"/>
          <p:cNvPicPr>
            <a:picLocks noChangeAspect="1" noChangeArrowheads="1"/>
          </p:cNvPicPr>
          <p:nvPr/>
        </p:nvPicPr>
        <p:blipFill>
          <a:blip r:embed="rId2" cstate="print"/>
          <a:srcRect/>
          <a:stretch>
            <a:fillRect/>
          </a:stretch>
        </p:blipFill>
        <p:spPr bwMode="auto">
          <a:xfrm>
            <a:off x="1371600" y="1828800"/>
            <a:ext cx="6505335" cy="3657600"/>
          </a:xfrm>
          <a:prstGeom prst="rect">
            <a:avLst/>
          </a:prstGeom>
          <a:noFill/>
        </p:spPr>
      </p:pic>
    </p:spTree>
  </p:cSld>
  <p:clrMapOvr>
    <a:overrideClrMapping bg1="dk1" tx1="lt1" bg2="dk2" tx2="lt2" accent1="accent1" accent2="accent2" accent3="accent3" accent4="accent4" accent5="accent5" accent6="accent6" hlink="hlink" folHlink="folHlink"/>
  </p:clrMapOvr>
  <p:transition spd="slow">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fade">
                                      <p:cBhvr>
                                        <p:cTn id="15"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sz="4400" i="1" dirty="0" smtClean="0">
                <a:solidFill>
                  <a:srgbClr val="DDDDDD">
                    <a:satMod val="150000"/>
                  </a:srgbClr>
                </a:solidFill>
                <a:latin typeface="Sitka Heading" pitchFamily="2" charset="0"/>
              </a:rPr>
              <a:t>Harrison Bergeron – </a:t>
            </a:r>
            <a:r>
              <a:rPr lang="en-US" sz="4400" dirty="0" smtClean="0">
                <a:solidFill>
                  <a:srgbClr val="DDDDDD">
                    <a:satMod val="150000"/>
                  </a:srgbClr>
                </a:solidFill>
                <a:latin typeface="Sitka Heading" pitchFamily="2" charset="0"/>
              </a:rPr>
              <a:t>Reading Questions</a:t>
            </a:r>
            <a:endParaRPr lang="en-US" dirty="0"/>
          </a:p>
        </p:txBody>
      </p:sp>
      <p:sp>
        <p:nvSpPr>
          <p:cNvPr id="3" name="Content Placeholder 2"/>
          <p:cNvSpPr>
            <a:spLocks noGrp="1"/>
          </p:cNvSpPr>
          <p:nvPr>
            <p:ph idx="1"/>
          </p:nvPr>
        </p:nvSpPr>
        <p:spPr>
          <a:xfrm>
            <a:off x="152400" y="1600200"/>
            <a:ext cx="8686800" cy="5029200"/>
          </a:xfrm>
        </p:spPr>
        <p:txBody>
          <a:bodyPr>
            <a:normAutofit fontScale="85000" lnSpcReduction="20000"/>
          </a:bodyPr>
          <a:lstStyle/>
          <a:p>
            <a:pPr marL="633222" indent="-514350">
              <a:buFont typeface="+mj-lt"/>
              <a:buAutoNum type="arabicPeriod"/>
            </a:pPr>
            <a:r>
              <a:rPr lang="en-US" dirty="0" smtClean="0"/>
              <a:t>In 2081, there have been 213 Amendments added to the U.S. Constitution. What does this show about government in the story? </a:t>
            </a:r>
          </a:p>
          <a:p>
            <a:pPr marL="633222" indent="-514350">
              <a:buFont typeface="+mj-lt"/>
              <a:buAutoNum type="arabicPeriod"/>
            </a:pPr>
            <a:endParaRPr lang="en-US" dirty="0" smtClean="0"/>
          </a:p>
          <a:p>
            <a:pPr marL="633222" indent="-514350">
              <a:buFont typeface="+mj-lt"/>
              <a:buAutoNum type="arabicPeriod"/>
            </a:pPr>
            <a:r>
              <a:rPr lang="en-US" dirty="0" smtClean="0"/>
              <a:t>Find and write down a simile Vonnegut uses when he describes George Bergeron’s thoughts. Then, explain what’s compelling about the use of this particular simile. </a:t>
            </a:r>
          </a:p>
          <a:p>
            <a:pPr marL="633222" indent="-514350">
              <a:buFont typeface="+mj-lt"/>
              <a:buAutoNum type="arabicPeriod"/>
            </a:pPr>
            <a:endParaRPr lang="en-US" dirty="0" smtClean="0"/>
          </a:p>
          <a:p>
            <a:pPr marL="633222" indent="-514350">
              <a:buFont typeface="+mj-lt"/>
              <a:buAutoNum type="arabicPeriod"/>
            </a:pPr>
            <a:r>
              <a:rPr lang="en-US" dirty="0" smtClean="0"/>
              <a:t>In this story, equality is valued and extreme steps are taken to ensure that no one has an advantage over anyone else. List three ways that a person who is seen as more attractive, intelligent, or athletic might be handicapped by the government.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to="" calcmode="lin" valueType="num">
                                      <p:cBhvr>
                                        <p:cTn id="19"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sz="4400" i="1" dirty="0" smtClean="0">
                <a:solidFill>
                  <a:srgbClr val="DDDDDD">
                    <a:satMod val="150000"/>
                  </a:srgbClr>
                </a:solidFill>
                <a:latin typeface="Sitka Heading" pitchFamily="2" charset="0"/>
              </a:rPr>
              <a:t>Harrison Bergeron – </a:t>
            </a:r>
            <a:r>
              <a:rPr lang="en-US" sz="4400" dirty="0" smtClean="0">
                <a:solidFill>
                  <a:srgbClr val="DDDDDD">
                    <a:satMod val="150000"/>
                  </a:srgbClr>
                </a:solidFill>
                <a:latin typeface="Sitka Heading" pitchFamily="2" charset="0"/>
              </a:rPr>
              <a:t>Reading Questions</a:t>
            </a:r>
            <a:endParaRPr lang="en-US" dirty="0"/>
          </a:p>
        </p:txBody>
      </p:sp>
      <p:sp>
        <p:nvSpPr>
          <p:cNvPr id="3" name="Content Placeholder 2"/>
          <p:cNvSpPr>
            <a:spLocks noGrp="1"/>
          </p:cNvSpPr>
          <p:nvPr>
            <p:ph idx="1"/>
          </p:nvPr>
        </p:nvSpPr>
        <p:spPr>
          <a:xfrm>
            <a:off x="152400" y="1600200"/>
            <a:ext cx="8686800" cy="5029200"/>
          </a:xfrm>
        </p:spPr>
        <p:txBody>
          <a:bodyPr>
            <a:normAutofit fontScale="92500" lnSpcReduction="10000"/>
          </a:bodyPr>
          <a:lstStyle/>
          <a:p>
            <a:pPr marL="633222" indent="-514350">
              <a:buFont typeface="+mj-lt"/>
              <a:buAutoNum type="arabicPeriod" startAt="4"/>
            </a:pPr>
            <a:r>
              <a:rPr lang="en-US" sz="2400" dirty="0" smtClean="0"/>
              <a:t>Give two concrete examples from the text showing that, despite the government’s  extreme efforts, people still are not equal in this society.</a:t>
            </a:r>
          </a:p>
          <a:p>
            <a:pPr marL="633222" indent="-514350">
              <a:buFont typeface="+mj-lt"/>
              <a:buAutoNum type="arabicPeriod" startAt="4"/>
            </a:pPr>
            <a:endParaRPr lang="en-US" sz="2400" dirty="0" smtClean="0"/>
          </a:p>
          <a:p>
            <a:pPr marL="633222" indent="-514350">
              <a:buFont typeface="+mj-lt"/>
              <a:buAutoNum type="arabicPeriod" startAt="5"/>
            </a:pPr>
            <a:r>
              <a:rPr lang="en-US" sz="2400" dirty="0" smtClean="0"/>
              <a:t>After the announcer fumbles the bulletin and has to be replaced, Hazel says that he should still be given a raise because “he tried. That’s the big thing. He tried to do the best he could with what God gave him.” Is Hazel right? Should people be given credit at their workplaces or in school simply for trying, regardless of the result? Give a real-life example from your life, studies, or observations to support your stance.</a:t>
            </a:r>
          </a:p>
          <a:p>
            <a:pPr marL="633222" indent="-514350">
              <a:buFont typeface="+mj-lt"/>
              <a:buAutoNum type="arabicPeriod" startAt="5"/>
            </a:pPr>
            <a:endParaRPr lang="en-US" sz="2400" dirty="0" smtClean="0"/>
          </a:p>
          <a:p>
            <a:pPr marL="633222" indent="-514350">
              <a:buFont typeface="+mj-lt"/>
              <a:buAutoNum type="arabicPeriod" startAt="5"/>
            </a:pPr>
            <a:r>
              <a:rPr lang="en-US" sz="2400" dirty="0" smtClean="0"/>
              <a:t>Harrison Bergeron, a genius and stellar athlete, must carry three hundred pounds in “the race of life.” In today’s world, is there a burden that exceptional people must carry? Explain your answer.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to="" calcmode="lin" valueType="num">
                                      <p:cBhvr>
                                        <p:cTn id="11" dur="1" fill="hold"/>
                                        <p:tgtEl>
                                          <p:spTgt spid="3">
                                            <p:txEl>
                                              <p:pRg st="2" end="2"/>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to="" calcmode="lin" valueType="num">
                                      <p:cBhvr>
                                        <p:cTn id="15"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458200" cy="1252728"/>
          </a:xfrm>
        </p:spPr>
        <p:txBody>
          <a:bodyPr>
            <a:normAutofit fontScale="90000"/>
          </a:bodyPr>
          <a:lstStyle/>
          <a:p>
            <a:r>
              <a:rPr lang="en-US" sz="4400" i="1" dirty="0" smtClean="0">
                <a:solidFill>
                  <a:srgbClr val="DDDDDD">
                    <a:satMod val="150000"/>
                  </a:srgbClr>
                </a:solidFill>
                <a:latin typeface="Sitka Heading" pitchFamily="2" charset="0"/>
              </a:rPr>
              <a:t>Harrison Bergeron – </a:t>
            </a:r>
            <a:r>
              <a:rPr lang="en-US" sz="4400" dirty="0" smtClean="0">
                <a:solidFill>
                  <a:srgbClr val="DDDDDD">
                    <a:satMod val="150000"/>
                  </a:srgbClr>
                </a:solidFill>
                <a:latin typeface="Sitka Heading" pitchFamily="2" charset="0"/>
              </a:rPr>
              <a:t>Reading Questions</a:t>
            </a:r>
            <a:endParaRPr lang="en-US" dirty="0"/>
          </a:p>
        </p:txBody>
      </p:sp>
      <p:sp>
        <p:nvSpPr>
          <p:cNvPr id="3" name="Content Placeholder 2"/>
          <p:cNvSpPr>
            <a:spLocks noGrp="1"/>
          </p:cNvSpPr>
          <p:nvPr>
            <p:ph idx="1"/>
          </p:nvPr>
        </p:nvSpPr>
        <p:spPr>
          <a:xfrm>
            <a:off x="152400" y="1600200"/>
            <a:ext cx="8686800" cy="5029200"/>
          </a:xfrm>
        </p:spPr>
        <p:txBody>
          <a:bodyPr>
            <a:normAutofit lnSpcReduction="10000"/>
          </a:bodyPr>
          <a:lstStyle/>
          <a:p>
            <a:pPr marL="633222" indent="-514350">
              <a:buFont typeface="+mj-lt"/>
              <a:buAutoNum type="arabicPeriod" startAt="7"/>
            </a:pPr>
            <a:r>
              <a:rPr lang="en-US" sz="2400" dirty="0" smtClean="0"/>
              <a:t>What does Harrison’s declaration as he frees himself from his shackles show us about power? About liberation?</a:t>
            </a:r>
          </a:p>
          <a:p>
            <a:pPr marL="633222" indent="-514350">
              <a:buFont typeface="+mj-lt"/>
              <a:buAutoNum type="arabicPeriod" startAt="7"/>
            </a:pPr>
            <a:endParaRPr lang="en-US" sz="2400" dirty="0" smtClean="0"/>
          </a:p>
          <a:p>
            <a:pPr marL="633222" indent="-514350">
              <a:buFont typeface="+mj-lt"/>
              <a:buAutoNum type="arabicPeriod" startAt="7"/>
            </a:pPr>
            <a:r>
              <a:rPr lang="en-US" sz="2400" dirty="0" smtClean="0"/>
              <a:t>Look at the Vonnegut’s description of Harrison and the ballerina. What simile does the author use to describe the couple? How does this simile serve as an element of foreshadowing?</a:t>
            </a:r>
          </a:p>
          <a:p>
            <a:pPr marL="633222" indent="-514350">
              <a:buFont typeface="+mj-lt"/>
              <a:buAutoNum type="arabicPeriod" startAt="7"/>
            </a:pPr>
            <a:endParaRPr lang="en-US" sz="2400" dirty="0" smtClean="0"/>
          </a:p>
          <a:p>
            <a:pPr marL="633222" indent="-514350">
              <a:buFont typeface="+mj-lt"/>
              <a:buAutoNum type="arabicPeriod" startAt="7"/>
            </a:pPr>
            <a:r>
              <a:rPr lang="en-US" sz="2400" dirty="0" smtClean="0"/>
              <a:t>Why aren’t Harrison’s parents more emotionally impacted by the death of their son? In what way are some Americans today similar to George and Hazel Bergeron?</a:t>
            </a:r>
          </a:p>
          <a:p>
            <a:pPr marL="633222" indent="-514350">
              <a:buFont typeface="+mj-lt"/>
              <a:buAutoNum type="arabicPeriod" startAt="7"/>
            </a:pPr>
            <a:endParaRPr lang="en-US" sz="2400" dirty="0" smtClean="0"/>
          </a:p>
          <a:p>
            <a:pPr marL="633222" indent="-514350">
              <a:buFont typeface="+mj-lt"/>
              <a:buAutoNum type="arabicPeriod" startAt="7"/>
            </a:pPr>
            <a:r>
              <a:rPr lang="en-US" sz="2400" dirty="0" smtClean="0"/>
              <a:t> At the end of the story, what is George’s advice to his wife? Is this good advice? Explain your answer.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to="" calcmode="lin" valueType="num">
                                      <p:cBhvr>
                                        <p:cTn id="11" dur="1" fill="hold"/>
                                        <p:tgtEl>
                                          <p:spTgt spid="3">
                                            <p:txEl>
                                              <p:pRg st="2" end="2"/>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to="" calcmode="lin" valueType="num">
                                      <p:cBhvr>
                                        <p:cTn id="15" dur="1" fill="hold"/>
                                        <p:tgtEl>
                                          <p:spTgt spid="3">
                                            <p:txEl>
                                              <p:pRg st="4" end="4"/>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to="" calcmode="lin" valueType="num">
                                      <p:cBhvr>
                                        <p:cTn id="19"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0"/>
            <a:ext cx="8077200" cy="1673352"/>
          </a:xfrm>
        </p:spPr>
        <p:txBody>
          <a:bodyPr>
            <a:normAutofit/>
          </a:bodyPr>
          <a:lstStyle/>
          <a:p>
            <a:pPr defTabSz="914363" eaLnBrk="1" fontAlgn="auto" hangingPunct="1">
              <a:spcAft>
                <a:spcPts val="0"/>
              </a:spcAft>
              <a:defRPr/>
            </a:pPr>
            <a:r>
              <a:rPr sz="6000" dirty="0" smtClean="0">
                <a:solidFill>
                  <a:srgbClr val="00B0F0"/>
                </a:solidFill>
              </a:rPr>
              <a:t>Socratic Seminar</a:t>
            </a:r>
            <a:endParaRPr sz="6000" dirty="0">
              <a:solidFill>
                <a:srgbClr val="00B0F0"/>
              </a:solidFill>
            </a:endParaRPr>
          </a:p>
        </p:txBody>
      </p:sp>
      <p:sp>
        <p:nvSpPr>
          <p:cNvPr id="3" name="Subtitle 2"/>
          <p:cNvSpPr>
            <a:spLocks noGrp="1"/>
          </p:cNvSpPr>
          <p:nvPr>
            <p:ph type="subTitle" idx="1"/>
          </p:nvPr>
        </p:nvSpPr>
        <p:spPr>
          <a:xfrm>
            <a:off x="685800" y="3581400"/>
            <a:ext cx="7681913" cy="1370012"/>
          </a:xfrm>
        </p:spPr>
        <p:txBody>
          <a:bodyPr rtlCol="0">
            <a:normAutofit/>
          </a:bodyPr>
          <a:lstStyle/>
          <a:p>
            <a:pPr defTabSz="914363" eaLnBrk="1" fontAlgn="auto" hangingPunct="1">
              <a:spcAft>
                <a:spcPts val="0"/>
              </a:spcAft>
              <a:defRPr/>
            </a:pPr>
            <a:r>
              <a:rPr lang="en-US" sz="2800" dirty="0" smtClean="0"/>
              <a:t>What to expect.</a:t>
            </a:r>
          </a:p>
          <a:p>
            <a:pPr defTabSz="914363" eaLnBrk="1" fontAlgn="auto" hangingPunct="1">
              <a:spcAft>
                <a:spcPts val="0"/>
              </a:spcAft>
              <a:defRPr/>
            </a:pPr>
            <a:r>
              <a:rPr lang="en-US" sz="2800" dirty="0" smtClean="0"/>
              <a:t>What is expected.</a:t>
            </a:r>
            <a:endParaRPr lang="en-US"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du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5.xml><?xml version="1.0" encoding="utf-8"?>
<a:theme xmlns:a="http://schemas.openxmlformats.org/drawingml/2006/main" name="5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otalTime>14311</TotalTime>
  <Words>1879</Words>
  <Application>Microsoft Office PowerPoint</Application>
  <PresentationFormat>On-screen Show (4:3)</PresentationFormat>
  <Paragraphs>175</Paragraphs>
  <Slides>17</Slides>
  <Notes>7</Notes>
  <HiddenSlides>0</HiddenSlides>
  <MMClips>0</MMClips>
  <ScaleCrop>false</ScaleCrop>
  <HeadingPairs>
    <vt:vector size="4" baseType="variant">
      <vt:variant>
        <vt:lpstr>Theme</vt:lpstr>
      </vt:variant>
      <vt:variant>
        <vt:i4>5</vt:i4>
      </vt:variant>
      <vt:variant>
        <vt:lpstr>Slide Titles</vt:lpstr>
      </vt:variant>
      <vt:variant>
        <vt:i4>17</vt:i4>
      </vt:variant>
    </vt:vector>
  </HeadingPairs>
  <TitlesOfParts>
    <vt:vector size="22" baseType="lpstr">
      <vt:lpstr>1_Office Theme</vt:lpstr>
      <vt:lpstr>Module</vt:lpstr>
      <vt:lpstr>Office Theme</vt:lpstr>
      <vt:lpstr>2_Module</vt:lpstr>
      <vt:lpstr>5_Module</vt:lpstr>
      <vt:lpstr>Slide 1</vt:lpstr>
      <vt:lpstr>Bell Ringer</vt:lpstr>
      <vt:lpstr>Bell Ringer</vt:lpstr>
      <vt:lpstr>Bell Ringer</vt:lpstr>
      <vt:lpstr>Harrison Bergeron</vt:lpstr>
      <vt:lpstr>Harrison Bergeron – Reading Questions</vt:lpstr>
      <vt:lpstr>Harrison Bergeron – Reading Questions</vt:lpstr>
      <vt:lpstr>Harrison Bergeron – Reading Questions</vt:lpstr>
      <vt:lpstr>Socratic Seminar</vt:lpstr>
      <vt:lpstr>What is expected?</vt:lpstr>
      <vt:lpstr>Procedures</vt:lpstr>
      <vt:lpstr>Procedures</vt:lpstr>
      <vt:lpstr>Procedures</vt:lpstr>
      <vt:lpstr>For Today</vt:lpstr>
      <vt:lpstr>For Today</vt:lpstr>
      <vt:lpstr>Harrison Bergeron – Socratic Questions</vt:lpstr>
      <vt:lpstr>2081 – Response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dhopkins</dc:creator>
  <cp:lastModifiedBy>dhopkins</cp:lastModifiedBy>
  <cp:revision>766</cp:revision>
  <dcterms:created xsi:type="dcterms:W3CDTF">2018-08-16T12:13:35Z</dcterms:created>
  <dcterms:modified xsi:type="dcterms:W3CDTF">2018-11-16T20:03:00Z</dcterms:modified>
</cp:coreProperties>
</file>