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29" r:id="rId2"/>
    <p:sldMasterId id="2147483841" r:id="rId3"/>
    <p:sldMasterId id="2147483853" r:id="rId4"/>
    <p:sldMasterId id="2147483865" r:id="rId5"/>
    <p:sldMasterId id="2147483878" r:id="rId6"/>
  </p:sldMasterIdLst>
  <p:notesMasterIdLst>
    <p:notesMasterId r:id="rId22"/>
  </p:notesMasterIdLst>
  <p:sldIdLst>
    <p:sldId id="257" r:id="rId7"/>
    <p:sldId id="484" r:id="rId8"/>
    <p:sldId id="476" r:id="rId9"/>
    <p:sldId id="478" r:id="rId10"/>
    <p:sldId id="479" r:id="rId11"/>
    <p:sldId id="480" r:id="rId12"/>
    <p:sldId id="485" r:id="rId13"/>
    <p:sldId id="486" r:id="rId14"/>
    <p:sldId id="487" r:id="rId15"/>
    <p:sldId id="488" r:id="rId16"/>
    <p:sldId id="489" r:id="rId17"/>
    <p:sldId id="490" r:id="rId18"/>
    <p:sldId id="491" r:id="rId19"/>
    <p:sldId id="492" r:id="rId20"/>
    <p:sldId id="4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6" d="100"/>
          <a:sy n="86" d="100"/>
        </p:scale>
        <p:origin x="-534" y="-9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0D2351-4DCA-46BF-9E51-86DE6CBD3121}" type="datetimeFigureOut">
              <a:rPr lang="en-US" smtClean="0"/>
              <a:pPr/>
              <a:t>11/14/2018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80321F-5334-46F0-8829-29C2A5C567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This PowerPoint is read and discussed in the classroom for students to have a grasp of what is expected and what you will be looking for to grade.  </a:t>
            </a:r>
          </a:p>
        </p:txBody>
      </p:sp>
      <p:sp>
        <p:nvSpPr>
          <p:cNvPr id="1843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en-US">
              <a:solidFill>
                <a:prstClr val="black"/>
              </a:solidFill>
            </a:endParaRPr>
          </a:p>
        </p:txBody>
      </p:sp>
      <p:sp>
        <p:nvSpPr>
          <p:cNvPr id="1843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AA4B70D-44B9-4973-B1EA-6DE9192CA258}" type="datetime8">
              <a:rPr lang="en-US">
                <a:solidFill>
                  <a:prstClr val="black"/>
                </a:solidFill>
              </a:rPr>
              <a:pPr>
                <a:defRPr/>
              </a:pPr>
              <a:t>11/14/2018 7:44 AM</a:t>
            </a:fld>
            <a:endParaRPr lang="en-US">
              <a:solidFill>
                <a:prstClr val="black"/>
              </a:solidFill>
            </a:endParaRPr>
          </a:p>
        </p:txBody>
      </p:sp>
      <p:sp>
        <p:nvSpPr>
          <p:cNvPr id="18438"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a:defRPr/>
            </a:pPr>
            <a:r>
              <a:rPr lang="en-US" sz="500">
                <a:solidFill>
                  <a:srgbClr val="000000"/>
                </a:solidFill>
              </a:rPr>
              <a:t>© 2007 Microsoft Corporation. All rights reserved. Microsoft, Windows, Windows Vista and other product names are or may be registered trademarks and/or trademarks in the U.S. and/or other countries.</a:t>
            </a:r>
          </a:p>
          <a:p>
            <a:pPr>
              <a:defRPr/>
            </a:pPr>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p>
          <a:p>
            <a:pPr>
              <a:defRPr/>
            </a:pPr>
            <a:endParaRPr lang="en-US" sz="500">
              <a:solidFill>
                <a:prstClr val="black"/>
              </a:solidFill>
            </a:endParaRPr>
          </a:p>
        </p:txBody>
      </p:sp>
      <p:sp>
        <p:nvSpPr>
          <p:cNvPr id="18439"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a:defRPr/>
            </a:pPr>
            <a:fld id="{4AE2D767-2388-4E2C-8B06-B73585C90638}" type="slidenum">
              <a:rPr lang="en-US">
                <a:solidFill>
                  <a:prstClr val="black"/>
                </a:solidFill>
              </a:rPr>
              <a:pPr>
                <a:defRPr/>
              </a:pPr>
              <a:t>7</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0914CBBE-F136-4B40-BABA-87919545CBAB}" type="slidenum">
              <a:rPr lang="en-US">
                <a:solidFill>
                  <a:prstClr val="black"/>
                </a:solidFill>
              </a:rPr>
              <a:pPr>
                <a:defRPr/>
              </a:pPr>
              <a:t>8</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en-US">
              <a:solidFill>
                <a:prstClr val="black"/>
              </a:solidFill>
            </a:endParaRPr>
          </a:p>
        </p:txBody>
      </p:sp>
      <p:sp>
        <p:nvSpPr>
          <p:cNvPr id="2048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305B92E-4AD9-470C-A139-943308F7E290}" type="datetime8">
              <a:rPr lang="en-US">
                <a:solidFill>
                  <a:prstClr val="black"/>
                </a:solidFill>
              </a:rPr>
              <a:pPr>
                <a:defRPr/>
              </a:pPr>
              <a:t>11/14/2018 7:44 AM</a:t>
            </a:fld>
            <a:endParaRPr lang="en-US">
              <a:solidFill>
                <a:prstClr val="black"/>
              </a:solidFill>
            </a:endParaRPr>
          </a:p>
        </p:txBody>
      </p:sp>
      <p:sp>
        <p:nvSpPr>
          <p:cNvPr id="2048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a:solidFill>
                  <a:srgbClr val="000000"/>
                </a:solidFill>
              </a:rPr>
              <a:t>© 2007 Microsoft Corporation. All rights reserved. Microsoft, Windows, Windows Vista and other product names are or may be registered trademarks and/or trademarks in the U.S. and/or other countries.</a:t>
            </a:r>
          </a:p>
          <a:p>
            <a:pPr>
              <a:defRPr/>
            </a:pPr>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pPr>
              <a:defRPr/>
            </a:pPr>
            <a:endParaRPr lang="en-US">
              <a:solidFill>
                <a:prstClr val="black"/>
              </a:solidFill>
            </a:endParaRPr>
          </a:p>
        </p:txBody>
      </p:sp>
      <p:sp>
        <p:nvSpPr>
          <p:cNvPr id="20487"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5B4A9C1-3CD2-4620-A219-CB206EFE109E}" type="slidenum">
              <a:rPr lang="en-US">
                <a:solidFill>
                  <a:prstClr val="black"/>
                </a:solidFill>
              </a:rPr>
              <a:pPr>
                <a:defRPr/>
              </a:pPr>
              <a:t>9</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en-US">
              <a:solidFill>
                <a:prstClr val="black"/>
              </a:solidFill>
            </a:endParaRPr>
          </a:p>
        </p:txBody>
      </p:sp>
      <p:sp>
        <p:nvSpPr>
          <p:cNvPr id="2048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305B92E-4AD9-470C-A139-943308F7E290}" type="datetime8">
              <a:rPr lang="en-US">
                <a:solidFill>
                  <a:prstClr val="black"/>
                </a:solidFill>
              </a:rPr>
              <a:pPr>
                <a:defRPr/>
              </a:pPr>
              <a:t>11/14/2018 7:44 AM</a:t>
            </a:fld>
            <a:endParaRPr lang="en-US">
              <a:solidFill>
                <a:prstClr val="black"/>
              </a:solidFill>
            </a:endParaRPr>
          </a:p>
        </p:txBody>
      </p:sp>
      <p:sp>
        <p:nvSpPr>
          <p:cNvPr id="2048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a:solidFill>
                  <a:srgbClr val="000000"/>
                </a:solidFill>
              </a:rPr>
              <a:t>© 2007 Microsoft Corporation. All rights reserved. Microsoft, Windows, Windows Vista and other product names are or may be registered trademarks and/or trademarks in the U.S. and/or other countries.</a:t>
            </a:r>
          </a:p>
          <a:p>
            <a:pPr>
              <a:defRPr/>
            </a:pPr>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pPr>
              <a:defRPr/>
            </a:pPr>
            <a:endParaRPr lang="en-US">
              <a:solidFill>
                <a:prstClr val="black"/>
              </a:solidFill>
            </a:endParaRPr>
          </a:p>
        </p:txBody>
      </p:sp>
      <p:sp>
        <p:nvSpPr>
          <p:cNvPr id="20487"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6A46D7C-5684-4966-A5FD-EE6D4095D338}" type="slidenum">
              <a:rPr lang="en-US">
                <a:solidFill>
                  <a:prstClr val="black"/>
                </a:solidFill>
              </a:rPr>
              <a:pPr>
                <a:defRPr/>
              </a:pPr>
              <a:t>10</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en-US">
              <a:solidFill>
                <a:prstClr val="black"/>
              </a:solidFill>
            </a:endParaRPr>
          </a:p>
        </p:txBody>
      </p:sp>
      <p:sp>
        <p:nvSpPr>
          <p:cNvPr id="2048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305B92E-4AD9-470C-A139-943308F7E290}" type="datetime8">
              <a:rPr lang="en-US">
                <a:solidFill>
                  <a:prstClr val="black"/>
                </a:solidFill>
              </a:rPr>
              <a:pPr>
                <a:defRPr/>
              </a:pPr>
              <a:t>11/14/2018 7:44 AM</a:t>
            </a:fld>
            <a:endParaRPr lang="en-US">
              <a:solidFill>
                <a:prstClr val="black"/>
              </a:solidFill>
            </a:endParaRPr>
          </a:p>
        </p:txBody>
      </p:sp>
      <p:sp>
        <p:nvSpPr>
          <p:cNvPr id="2048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a:solidFill>
                  <a:srgbClr val="000000"/>
                </a:solidFill>
              </a:rPr>
              <a:t>© 2007 Microsoft Corporation. All rights reserved. Microsoft, Windows, Windows Vista and other product names are or may be registered trademarks and/or trademarks in the U.S. and/or other countries.</a:t>
            </a:r>
          </a:p>
          <a:p>
            <a:pPr>
              <a:defRPr/>
            </a:pPr>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pPr>
              <a:defRPr/>
            </a:pPr>
            <a:endParaRPr lang="en-US">
              <a:solidFill>
                <a:prstClr val="black"/>
              </a:solidFill>
            </a:endParaRPr>
          </a:p>
        </p:txBody>
      </p:sp>
      <p:sp>
        <p:nvSpPr>
          <p:cNvPr id="20487"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69EEED3-C622-4774-9760-BCED82DFA200}" type="slidenum">
              <a:rPr lang="en-US">
                <a:solidFill>
                  <a:prstClr val="black"/>
                </a:solidFill>
              </a:rPr>
              <a:pPr>
                <a:defRPr/>
              </a:pPr>
              <a:t>11</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5FACE3EC-2D8C-4ED0-9B5D-C9080A69380D}" type="slidenum">
              <a:rPr lang="en-US">
                <a:solidFill>
                  <a:prstClr val="black"/>
                </a:solidFill>
              </a:rPr>
              <a:pPr>
                <a:defRPr/>
              </a:pPr>
              <a:t>12</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5FACE3EC-2D8C-4ED0-9B5D-C9080A69380D}" type="slidenum">
              <a:rPr lang="en-US">
                <a:solidFill>
                  <a:prstClr val="black"/>
                </a:solidFill>
              </a:rPr>
              <a:pPr>
                <a:defRPr/>
              </a:pPr>
              <a:t>13</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41C6827-46EF-41E3-995C-8E6784B9B644}" type="datetime1">
              <a:rPr lang="en-US">
                <a:solidFill>
                  <a:prstClr val="black">
                    <a:tint val="75000"/>
                  </a:prstClr>
                </a:solidFill>
              </a:rPr>
              <a:pPr>
                <a:def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4C0D0B9-8865-409B-9399-A448CE5813E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ABF010-F422-4ABC-9BD0-3827AFCACDF9}" type="datetime1">
              <a:rPr lang="en-US">
                <a:solidFill>
                  <a:prstClr val="black">
                    <a:tint val="75000"/>
                  </a:prstClr>
                </a:solidFill>
              </a:rPr>
              <a:pPr>
                <a:def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56C6D06-B698-4354-B6F1-AB86932C630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A45C62-68D4-4275-94E0-E71985CA1299}" type="datetime1">
              <a:rPr lang="en-US">
                <a:solidFill>
                  <a:prstClr val="black">
                    <a:tint val="75000"/>
                  </a:prstClr>
                </a:solidFill>
              </a:rPr>
              <a:pPr>
                <a:def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4C96EA5-94DF-4738-A0A5-FDB4531E6C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white">
                    <a:tint val="95000"/>
                  </a:prstClr>
                </a:solidFill>
              </a:rPr>
              <a:pPr/>
              <a:t>11/14/2018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white">
                    <a:tint val="95000"/>
                  </a:prstClr>
                </a:solidFill>
              </a:rPr>
              <a:pPr/>
              <a:t>11/14/2018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white">
                    <a:tint val="95000"/>
                  </a:prstClr>
                </a:solidFill>
              </a:rPr>
              <a:pPr/>
              <a:t>‹#›</a:t>
            </a:fld>
            <a:endParaRPr lang="en-US">
              <a:solidFill>
                <a:prstClr val="white">
                  <a:tint val="9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FBFF03-4297-401B-8FC9-5D5F2713DC1B}" type="datetime1">
              <a:rPr lang="en-US">
                <a:solidFill>
                  <a:prstClr val="black">
                    <a:tint val="75000"/>
                  </a:prstClr>
                </a:solidFill>
              </a:rPr>
              <a:pPr>
                <a:def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8FB8EE3-9D89-4576-93B8-27EAA937435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75000"/>
                  </a:prstClr>
                </a:solidFill>
              </a: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75000"/>
                  </a:prstClr>
                </a:solidFill>
              </a: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75000"/>
                  </a:prstClr>
                </a:solidFill>
              </a: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75000"/>
                  </a:prstClr>
                </a:solidFill>
              </a:rPr>
              <a:pPr/>
              <a:t>11/14/2018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C14AA2-474F-4586-B494-C78FD1A66689}" type="datetimeFigureOut">
              <a:rPr lang="en-US" smtClean="0">
                <a:solidFill>
                  <a:prstClr val="black">
                    <a:tint val="75000"/>
                  </a:prstClr>
                </a:solidFill>
              </a:rPr>
              <a:pPr/>
              <a:t>11/14/2018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C14AA2-474F-4586-B494-C78FD1A66689}" type="datetimeFigureOut">
              <a:rPr lang="en-US" smtClean="0">
                <a:solidFill>
                  <a:prstClr val="black">
                    <a:tint val="75000"/>
                  </a:prstClr>
                </a:solidFill>
              </a:rPr>
              <a:pPr/>
              <a:t>11/14/2018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14AA2-474F-4586-B494-C78FD1A66689}" type="datetimeFigureOut">
              <a:rPr lang="en-US" smtClean="0">
                <a:solidFill>
                  <a:prstClr val="black">
                    <a:tint val="75000"/>
                  </a:prstClr>
                </a:solidFill>
              </a:rPr>
              <a:pPr/>
              <a:t>11/14/2018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456D547-38F6-4EC6-B93D-F286EBB77EE4}" type="datetime1">
              <a:rPr lang="en-US">
                <a:solidFill>
                  <a:prstClr val="black">
                    <a:tint val="75000"/>
                  </a:prstClr>
                </a:solidFill>
              </a:rPr>
              <a:pPr>
                <a:def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CC3C5A6-1566-4BC4-B105-C995FD4AFF0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75000"/>
                  </a:prstClr>
                </a:solidFill>
              </a:rPr>
              <a:pPr/>
              <a:t>11/14/2018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75000"/>
                  </a:prstClr>
                </a:solidFill>
              </a:rPr>
              <a:pPr/>
              <a:t>11/14/2018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75000"/>
                  </a:prstClr>
                </a:solidFill>
              </a: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75000"/>
                  </a:prstClr>
                </a:solidFill>
              </a: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white">
                    <a:tint val="95000"/>
                  </a:prstClr>
                </a:solidFill>
              </a:rPr>
              <a:pPr/>
              <a:t>11/14/2018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white">
                    <a:tint val="95000"/>
                  </a:prstClr>
                </a:solidFill>
              </a:rPr>
              <a:pPr/>
              <a:t>11/14/2018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white">
                    <a:tint val="95000"/>
                  </a:prstClr>
                </a:solidFill>
              </a:rPr>
              <a:pPr/>
              <a:t>‹#›</a:t>
            </a:fld>
            <a:endParaRPr lang="en-US">
              <a:solidFill>
                <a:prstClr val="white">
                  <a:tint val="9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6091A96-9C4E-4EF8-929D-EF98BA9A8916}" type="datetime1">
              <a:rPr lang="en-US">
                <a:solidFill>
                  <a:prstClr val="black">
                    <a:tint val="75000"/>
                  </a:prstClr>
                </a:solidFill>
              </a:rPr>
              <a:pPr>
                <a:defRPr/>
              </a:pPr>
              <a:t>11/14/2018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743A729-9064-4A1D-92BA-5CBD48D6227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fld id="{A559B7DF-088E-4CFE-8564-8754C5B950E4}" type="datetime1">
              <a:rPr lang="en-US" smtClean="0">
                <a:solidFill>
                  <a:prstClr val="white">
                    <a:tint val="95000"/>
                  </a:prstClr>
                </a:solidFill>
              </a:rPr>
              <a:pPr>
                <a:defRPr/>
              </a:pPr>
              <a:t>11/14/2018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pPr>
              <a:defRPr/>
            </a:pPr>
            <a:fld id="{0544A8A6-E1D7-4C33-9471-785E77E6A66F}" type="slidenum">
              <a:rPr lang="en-US" smtClean="0">
                <a:solidFill>
                  <a:prstClr val="white">
                    <a:tint val="95000"/>
                  </a:prstClr>
                </a:solidFill>
              </a:rPr>
              <a:pPr>
                <a:def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7825A8F-1A9D-4468-A821-53975F884D32}" type="datetime1">
              <a:rPr lang="en-US" smtClean="0">
                <a:solidFill>
                  <a:prstClr val="black">
                    <a:tint val="95000"/>
                  </a:prstClr>
                </a:solidFill>
              </a:rPr>
              <a:pPr>
                <a:defRPr/>
              </a:pPr>
              <a:t>11/14/2018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pPr>
              <a:defRPr/>
            </a:pPr>
            <a:fld id="{783A7431-CC3F-44B4-B7AC-348400C90A16}"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32D844E0-4DFD-4424-BC67-6E7A456D0337}" type="datetime1">
              <a:rPr lang="en-US" smtClean="0">
                <a:solidFill>
                  <a:prstClr val="white">
                    <a:tint val="95000"/>
                  </a:prstClr>
                </a:solidFill>
              </a:rPr>
              <a:pPr>
                <a:defRPr/>
              </a:pPr>
              <a:t>11/14/2018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pPr>
              <a:defRPr/>
            </a:pPr>
            <a:fld id="{86D1182F-3412-4B97-B4AD-A15634503C92}" type="slidenum">
              <a:rPr lang="en-US" smtClean="0">
                <a:solidFill>
                  <a:prstClr val="white">
                    <a:tint val="95000"/>
                  </a:prstClr>
                </a:solidFill>
              </a:rPr>
              <a:pPr>
                <a:defRPr/>
              </a:pPr>
              <a:t>‹#›</a:t>
            </a:fld>
            <a:endParaRPr lang="en-US">
              <a:solidFill>
                <a:prstClr val="white">
                  <a:tint val="9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CCD68C5-36DA-4117-A0A3-ED4D2415F791}" type="datetime1">
              <a:rPr lang="en-US" smtClean="0">
                <a:solidFill>
                  <a:prstClr val="black">
                    <a:tint val="95000"/>
                  </a:prstClr>
                </a:solidFill>
              </a:rPr>
              <a:pPr>
                <a:defRPr/>
              </a:pPr>
              <a:t>11/14/2018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pPr>
              <a:defRPr/>
            </a:pPr>
            <a:fld id="{3D3C6509-E6F3-461C-9AF9-53A4793BE544}"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BDF7BD19-C60C-4798-8F9B-39D01D258490}" type="datetime1">
              <a:rPr lang="en-US" smtClean="0">
                <a:solidFill>
                  <a:prstClr val="black">
                    <a:tint val="95000"/>
                  </a:prstClr>
                </a:solidFill>
              </a:rPr>
              <a:pPr>
                <a:defRPr/>
              </a:pPr>
              <a:t>11/14/2018</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pPr>
              <a:defRPr/>
            </a:pPr>
            <a:fld id="{4F23AD69-8695-49DE-A441-AE191AB208E4}"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9602DC8-96AF-43E9-9C3E-0E8129D5B945}" type="datetime1">
              <a:rPr lang="en-US">
                <a:solidFill>
                  <a:prstClr val="black">
                    <a:tint val="75000"/>
                  </a:prstClr>
                </a:solidFill>
              </a:rPr>
              <a:pPr>
                <a:defRPr/>
              </a:pPr>
              <a:t>11/14/2018</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09E387E-C5C2-4D23-976C-3880525CE77D}"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00B3ADBC-E4B5-48A8-AEBF-A286F5F8367B}" type="datetime1">
              <a:rPr lang="en-US" smtClean="0">
                <a:solidFill>
                  <a:prstClr val="black">
                    <a:tint val="95000"/>
                  </a:prstClr>
                </a:solidFill>
              </a:rPr>
              <a:pPr>
                <a:defRPr/>
              </a:pPr>
              <a:t>11/14/2018</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pPr>
              <a:defRPr/>
            </a:pPr>
            <a:fld id="{77781751-2A91-4532-A6B1-8C4105B8CDA8}"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99B8335-5223-471E-96D1-DAABA8E9FCD5}" type="datetime1">
              <a:rPr lang="en-US" smtClean="0">
                <a:solidFill>
                  <a:prstClr val="black">
                    <a:tint val="95000"/>
                  </a:prstClr>
                </a:solidFill>
              </a:rPr>
              <a:pPr>
                <a:defRPr/>
              </a:pPr>
              <a:t>11/14/2018</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pPr>
              <a:defRPr/>
            </a:pPr>
            <a:fld id="{53CF2141-E62D-4C65-B012-087A44D2B6C1}"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77EA3927-2E7F-4937-893F-54F93481A225}" type="datetime1">
              <a:rPr lang="en-US" smtClean="0">
                <a:solidFill>
                  <a:prstClr val="black">
                    <a:tint val="95000"/>
                  </a:prstClr>
                </a:solidFill>
              </a:rPr>
              <a:pPr>
                <a:defRPr/>
              </a:pPr>
              <a:t>11/14/2018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pPr>
              <a:defRPr/>
            </a:pPr>
            <a:fld id="{B4777FB4-36EF-4560-836D-857073440DA4}" type="slidenum">
              <a:rPr lang="en-US" smtClean="0">
                <a:solidFill>
                  <a:prstClr val="black">
                    <a:tint val="95000"/>
                  </a:prstClr>
                </a:solidFill>
              </a:rPr>
              <a:pPr>
                <a:def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fld id="{1FC8F50B-3593-4694-A542-5E481F35AF54}" type="datetime1">
              <a:rPr lang="en-US" smtClean="0">
                <a:solidFill>
                  <a:prstClr val="black">
                    <a:tint val="95000"/>
                  </a:prstClr>
                </a:solidFill>
              </a:rPr>
              <a:pPr>
                <a:defRPr/>
              </a:pPr>
              <a:t>11/14/2018</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pPr>
              <a:defRPr/>
            </a:pPr>
            <a:fld id="{A1C9F9B7-A71D-4AEC-A20A-3AF4A6D5D45A}" type="slidenum">
              <a:rPr lang="en-US" smtClean="0">
                <a:solidFill>
                  <a:prstClr val="black">
                    <a:tint val="95000"/>
                  </a:prstClr>
                </a:solidFill>
              </a:rPr>
              <a:pPr>
                <a:defRPr/>
              </a:pPr>
              <a:t>‹#›</a:t>
            </a:fld>
            <a:endParaRPr lang="en-US">
              <a:solidFill>
                <a:prstClr val="black">
                  <a:tint val="9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2E4F44D-3F3A-404C-A098-939979A0E307}" type="datetime1">
              <a:rPr lang="en-US" smtClean="0">
                <a:solidFill>
                  <a:prstClr val="black">
                    <a:tint val="95000"/>
                  </a:prstClr>
                </a:solidFill>
              </a:rPr>
              <a:pPr>
                <a:defRPr/>
              </a:pPr>
              <a:t>11/14/2018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pPr>
              <a:defRPr/>
            </a:pPr>
            <a:fld id="{94530902-AC93-415F-B3C0-CD977F771AF6}"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1E39621-C59C-4E64-BDAF-35C652C179E8}" type="datetime1">
              <a:rPr lang="en-US" smtClean="0">
                <a:solidFill>
                  <a:prstClr val="black">
                    <a:tint val="95000"/>
                  </a:prstClr>
                </a:solidFill>
              </a:rPr>
              <a:pPr>
                <a:defRPr/>
              </a:pPr>
              <a:t>11/14/2018</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pPr>
              <a:defRPr/>
            </a:pPr>
            <a:fld id="{1D489B05-FE03-4948-AB29-85FE819BCC60}"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white">
                    <a:tint val="95000"/>
                  </a:prstClr>
                </a:solidFill>
              </a:rPr>
              <a:pPr/>
              <a:t>11/14/2018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white">
                    <a:tint val="95000"/>
                  </a:prstClr>
                </a:solidFill>
              </a:rPr>
              <a:pPr/>
              <a:t>11/14/2018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white">
                    <a:tint val="95000"/>
                  </a:prstClr>
                </a:solidFill>
              </a:rPr>
              <a:pPr/>
              <a:t>‹#›</a:t>
            </a:fld>
            <a:endParaRPr lang="en-US">
              <a:solidFill>
                <a:prstClr val="white">
                  <a:tint val="9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1A89C6-9CCF-4C16-A911-FD778ADAED65}" type="datetime1">
              <a:rPr lang="en-US">
                <a:solidFill>
                  <a:prstClr val="black">
                    <a:tint val="75000"/>
                  </a:prstClr>
                </a:solidFill>
              </a:rPr>
              <a:pPr>
                <a:defRPr/>
              </a:pPr>
              <a:t>11/14/2018</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1BC4AE7-BB4E-4346-84F8-7FAB202E7F6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A9C1BC-D9B7-4967-A3C2-B6E5A693F984}" type="datetime1">
              <a:rPr lang="en-US">
                <a:solidFill>
                  <a:prstClr val="black">
                    <a:tint val="75000"/>
                  </a:prstClr>
                </a:solidFill>
              </a:rPr>
              <a:pPr>
                <a:defRPr/>
              </a:pPr>
              <a:t>11/14/2018</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8358958-2783-4321-8EA5-26F9914701F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63ABC2-0B0A-4926-A861-319D4B203E1C}" type="datetime1">
              <a:rPr lang="en-US">
                <a:solidFill>
                  <a:prstClr val="black">
                    <a:tint val="75000"/>
                  </a:prstClr>
                </a:solidFill>
              </a:rPr>
              <a:pPr>
                <a:defRPr/>
              </a:pPr>
              <a:t>11/14/2018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F35AB1A-612B-45F2-8151-4ACBDFE4022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AB130A-CCB1-47A9-80CB-A72F277FC763}" type="datetime1">
              <a:rPr lang="en-US">
                <a:solidFill>
                  <a:prstClr val="black">
                    <a:tint val="75000"/>
                  </a:prstClr>
                </a:solidFill>
              </a:rPr>
              <a:pPr>
                <a:defRPr/>
              </a:pPr>
              <a:t>11/14/2018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92A8636-0969-426E-A778-7DD23F020BB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212C6D41-86F4-4E23-AD09-1DDF522B26CB}" type="datetime1">
              <a:rPr lang="en-US">
                <a:solidFill>
                  <a:prstClr val="black">
                    <a:tint val="75000"/>
                  </a:prstClr>
                </a:solidFill>
                <a:latin typeface="Arial" charset="0"/>
                <a:cs typeface="Arial" charset="0"/>
              </a:rPr>
              <a:pPr fontAlgn="base">
                <a:spcBef>
                  <a:spcPct val="0"/>
                </a:spcBef>
                <a:spcAft>
                  <a:spcPct val="0"/>
                </a:spcAft>
                <a:defRPr/>
              </a:pPr>
              <a:t>11/14/2018</a:t>
            </a:fld>
            <a:endParaRPr lang="en-US">
              <a:solidFill>
                <a:prstClr val="black">
                  <a:tint val="75000"/>
                </a:prstClr>
              </a:solidFill>
              <a:latin typeface="Arial" charset="0"/>
              <a:cs typeface="Arial"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solidFill>
                <a:prstClr val="black">
                  <a:tint val="75000"/>
                </a:prstClr>
              </a:solidFill>
              <a:latin typeface="Arial" charset="0"/>
              <a:cs typeface="Arial"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BA3FFB67-F4B1-4B01-BC42-6141F22FDE1F}" type="slidenum">
              <a:rPr lang="en-US">
                <a:solidFill>
                  <a:prstClr val="black">
                    <a:tint val="75000"/>
                  </a:prstClr>
                </a:solidFill>
                <a:latin typeface="Arial" charset="0"/>
                <a:cs typeface="Arial" charset="0"/>
              </a:rPr>
              <a:pPr fontAlgn="base">
                <a:spcBef>
                  <a:spcPct val="0"/>
                </a:spcBef>
                <a:spcAft>
                  <a:spcPct val="0"/>
                </a:spcAft>
                <a:defRPr/>
              </a:pPr>
              <a:t>‹#›</a:t>
            </a:fld>
            <a:endParaRPr lang="en-US">
              <a:solidFill>
                <a:prstClr val="black">
                  <a:tint val="75000"/>
                </a:prstClr>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9C14AA2-474F-4586-B494-C78FD1A66689}" type="datetimeFigureOut">
              <a:rPr lang="en-US" smtClean="0">
                <a:solidFill>
                  <a:prstClr val="black">
                    <a:tint val="95000"/>
                  </a:prstClr>
                </a:solidFill>
              </a:rPr>
              <a:pPr/>
              <a:t>11/14/2018</a:t>
            </a:fld>
            <a:endParaRPr lang="en-US">
              <a:solidFill>
                <a:prstClr val="black">
                  <a:tint val="95000"/>
                </a:prstClr>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solidFill>
                <a:prstClr val="black">
                  <a:tint val="95000"/>
                </a:prstClr>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14AA2-474F-4586-B494-C78FD1A66689}" type="datetimeFigureOut">
              <a:rPr lang="en-US" smtClean="0">
                <a:solidFill>
                  <a:prstClr val="black">
                    <a:tint val="75000"/>
                  </a:prstClr>
                </a:solidFill>
              </a:rPr>
              <a:pPr/>
              <a:t>11/14/2018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fontAlgn="base">
              <a:spcBef>
                <a:spcPct val="0"/>
              </a:spcBef>
              <a:spcAft>
                <a:spcPct val="0"/>
              </a:spcAft>
              <a:defRPr/>
            </a:pPr>
            <a:fld id="{212C6D41-86F4-4E23-AD09-1DDF522B26CB}" type="datetime1">
              <a:rPr lang="en-US" smtClean="0">
                <a:solidFill>
                  <a:prstClr val="black">
                    <a:tint val="75000"/>
                  </a:prstClr>
                </a:solidFill>
                <a:latin typeface="Arial" charset="0"/>
                <a:cs typeface="Arial" charset="0"/>
              </a:rPr>
              <a:pPr fontAlgn="base">
                <a:spcBef>
                  <a:spcPct val="0"/>
                </a:spcBef>
                <a:spcAft>
                  <a:spcPct val="0"/>
                </a:spcAft>
                <a:defRPr/>
              </a:pPr>
              <a:t>11/14/2018</a:t>
            </a:fld>
            <a:endParaRPr lang="en-US">
              <a:solidFill>
                <a:prstClr val="black">
                  <a:tint val="75000"/>
                </a:prstClr>
              </a:solidFill>
              <a:latin typeface="Arial" charset="0"/>
              <a:cs typeface="Arial" charset="0"/>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fontAlgn="base">
              <a:spcBef>
                <a:spcPct val="0"/>
              </a:spcBef>
              <a:spcAft>
                <a:spcPct val="0"/>
              </a:spcAft>
              <a:defRPr/>
            </a:pPr>
            <a:endParaRPr lang="en-US">
              <a:solidFill>
                <a:prstClr val="black">
                  <a:tint val="75000"/>
                </a:prstClr>
              </a:solidFill>
              <a:latin typeface="Arial" charset="0"/>
              <a:cs typeface="Arial" charset="0"/>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fontAlgn="base">
              <a:spcBef>
                <a:spcPct val="0"/>
              </a:spcBef>
              <a:spcAft>
                <a:spcPct val="0"/>
              </a:spcAft>
              <a:defRPr/>
            </a:pPr>
            <a:fld id="{BA3FFB67-F4B1-4B01-BC42-6141F22FDE1F}" type="slidenum">
              <a:rPr lang="en-US" smtClean="0">
                <a:solidFill>
                  <a:prstClr val="black">
                    <a:tint val="75000"/>
                  </a:prstClr>
                </a:solidFill>
                <a:latin typeface="Arial" charset="0"/>
                <a:cs typeface="Arial" charset="0"/>
              </a:rPr>
              <a:pPr fontAlgn="base">
                <a:spcBef>
                  <a:spcPct val="0"/>
                </a:spcBef>
                <a:spcAft>
                  <a:spcPct val="0"/>
                </a:spcAft>
                <a:defRPr/>
              </a:pPr>
              <a:t>‹#›</a:t>
            </a:fld>
            <a:endParaRPr lang="en-US">
              <a:solidFill>
                <a:prstClr val="black">
                  <a:tint val="75000"/>
                </a:prstClr>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fontAlgn="base">
              <a:spcBef>
                <a:spcPct val="0"/>
              </a:spcBef>
              <a:spcAft>
                <a:spcPct val="0"/>
              </a:spcAft>
              <a:defRPr/>
            </a:pPr>
            <a:fld id="{A865FAFE-94BC-4D77-AA0E-2EF174B53B84}" type="datetime1">
              <a:rPr lang="en-US" smtClean="0">
                <a:solidFill>
                  <a:prstClr val="black">
                    <a:tint val="95000"/>
                  </a:prstClr>
                </a:solidFill>
                <a:latin typeface="Arial" charset="0"/>
                <a:cs typeface="Arial" charset="0"/>
              </a:rPr>
              <a:pPr fontAlgn="base">
                <a:spcBef>
                  <a:spcPct val="0"/>
                </a:spcBef>
                <a:spcAft>
                  <a:spcPct val="0"/>
                </a:spcAft>
                <a:defRPr/>
              </a:pPr>
              <a:t>11/14/2018</a:t>
            </a:fld>
            <a:endParaRPr lang="en-US">
              <a:solidFill>
                <a:prstClr val="black">
                  <a:tint val="95000"/>
                </a:prstClr>
              </a:solidFill>
              <a:latin typeface="Arial" charset="0"/>
              <a:cs typeface="Arial" charset="0"/>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fontAlgn="base">
              <a:spcBef>
                <a:spcPct val="0"/>
              </a:spcBef>
              <a:spcAft>
                <a:spcPct val="0"/>
              </a:spcAft>
              <a:defRPr/>
            </a:pPr>
            <a:endParaRPr lang="en-US">
              <a:solidFill>
                <a:prstClr val="black">
                  <a:tint val="95000"/>
                </a:prstClr>
              </a:solidFill>
              <a:latin typeface="Arial" charset="0"/>
              <a:cs typeface="Arial" charset="0"/>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fontAlgn="base">
              <a:spcBef>
                <a:spcPct val="0"/>
              </a:spcBef>
              <a:spcAft>
                <a:spcPct val="0"/>
              </a:spcAft>
              <a:defRPr/>
            </a:pPr>
            <a:fld id="{79C769F4-EE49-4319-8795-5FC84EA7BED0}" type="slidenum">
              <a:rPr lang="en-US" smtClean="0">
                <a:solidFill>
                  <a:prstClr val="black">
                    <a:tint val="95000"/>
                  </a:prstClr>
                </a:solidFill>
                <a:latin typeface="Arial" charset="0"/>
                <a:cs typeface="Arial" charset="0"/>
              </a:rPr>
              <a:pPr fontAlgn="base">
                <a:spcBef>
                  <a:spcPct val="0"/>
                </a:spcBef>
                <a:spcAft>
                  <a:spcPct val="0"/>
                </a:spcAft>
                <a:defRPr/>
              </a:pPr>
              <a:t>‹#›</a:t>
            </a:fld>
            <a:endParaRPr lang="en-US">
              <a:solidFill>
                <a:prstClr val="black">
                  <a:tint val="95000"/>
                </a:prstClr>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9C14AA2-474F-4586-B494-C78FD1A66689}" type="datetimeFigureOut">
              <a:rPr lang="en-US" smtClean="0">
                <a:solidFill>
                  <a:prstClr val="black">
                    <a:tint val="95000"/>
                  </a:prstClr>
                </a:solidFill>
                <a:cs typeface="Arial" charset="0"/>
              </a:rPr>
              <a:pPr/>
              <a:t>11/14/2018</a:t>
            </a:fld>
            <a:endParaRPr lang="en-US">
              <a:solidFill>
                <a:prstClr val="black">
                  <a:tint val="95000"/>
                </a:prstClr>
              </a:solidFill>
              <a:cs typeface="Arial" charset="0"/>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solidFill>
                <a:prstClr val="black">
                  <a:tint val="95000"/>
                </a:prstClr>
              </a:solidFill>
              <a:cs typeface="Arial" charset="0"/>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B227BE1-CCD2-4723-9A54-2BD4EEC59236}" type="slidenum">
              <a:rPr lang="en-US" smtClean="0">
                <a:solidFill>
                  <a:prstClr val="black">
                    <a:tint val="95000"/>
                  </a:prstClr>
                </a:solidFill>
                <a:cs typeface="Arial" charset="0"/>
              </a:rPr>
              <a:pPr/>
              <a:t>‹#›</a:t>
            </a:fld>
            <a:endParaRPr lang="en-US">
              <a:solidFill>
                <a:prstClr val="black">
                  <a:tint val="95000"/>
                </a:prstClr>
              </a:solidFill>
              <a:cs typeface="Arial" charset="0"/>
            </a:endParaRPr>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hopkins@d88a.org" TargetMode="Externa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533400"/>
          <a:ext cx="8763000" cy="3535680"/>
        </p:xfrm>
        <a:graphic>
          <a:graphicData uri="http://schemas.openxmlformats.org/drawingml/2006/table">
            <a:tbl>
              <a:tblPr/>
              <a:tblGrid>
                <a:gridCol w="3962400"/>
                <a:gridCol w="4800600"/>
              </a:tblGrid>
              <a:tr h="16764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Yesterday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Calibri" charset="0"/>
                          <a:ea typeface="ＭＳ Ｐゴシック" charset="-128"/>
                          <a:cs typeface="Arial" charset="0"/>
                        </a:rPr>
                        <a:t>Handouts</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None</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0" i="1" u="none" strike="noStrike" cap="none" normalizeH="0" baseline="0" dirty="0" smtClean="0">
                        <a:ln>
                          <a:noFill/>
                        </a:ln>
                        <a:solidFill>
                          <a:schemeClr val="tx1"/>
                        </a:solidFill>
                        <a:effectLst/>
                        <a:latin typeface="Calibri" charset="0"/>
                        <a:ea typeface="ＭＳ Ｐゴシック" charset="-128"/>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Calibri" charset="0"/>
                          <a:ea typeface="ＭＳ Ｐゴシック" charset="-128"/>
                          <a:cs typeface="Arial" charset="0"/>
                        </a:rPr>
                        <a:t>Homework</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a:t>
                      </a:r>
                      <a:r>
                        <a:rPr kumimoji="0" lang="en-US" sz="1600" b="0" i="0" u="none" strike="noStrike" cap="none" normalizeH="0" baseline="0" dirty="0" err="1" smtClean="0">
                          <a:ln>
                            <a:noFill/>
                          </a:ln>
                          <a:solidFill>
                            <a:schemeClr val="tx1"/>
                          </a:solidFill>
                          <a:effectLst/>
                          <a:latin typeface="Calibri" charset="0"/>
                          <a:ea typeface="ＭＳ Ｐゴシック" charset="-128"/>
                          <a:cs typeface="Arial" charset="0"/>
                        </a:rPr>
                        <a:t>Worldy</a:t>
                      </a: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 Wise Lesson 3 – C &amp; D</a:t>
                      </a: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Calibri" charset="0"/>
                        <a:ea typeface="ＭＳ Ｐゴシック" charset="-128"/>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Calibri" charset="0"/>
                          <a:ea typeface="ＭＳ Ｐゴシック" charset="-128"/>
                          <a:cs typeface="Arial" charset="0"/>
                        </a:rPr>
                        <a:t>Due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a:t>
                      </a:r>
                      <a:r>
                        <a:rPr kumimoji="0" lang="en-US" sz="1600" b="0" i="0" u="none" strike="noStrike" cap="none" normalizeH="0" baseline="0" dirty="0" err="1" smtClean="0">
                          <a:ln>
                            <a:noFill/>
                          </a:ln>
                          <a:solidFill>
                            <a:schemeClr val="tx1"/>
                          </a:solidFill>
                          <a:effectLst/>
                          <a:latin typeface="Calibri" charset="0"/>
                          <a:ea typeface="ＭＳ Ｐゴシック" charset="-128"/>
                          <a:cs typeface="Arial" charset="0"/>
                        </a:rPr>
                        <a:t>Worldy</a:t>
                      </a: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 Wise Lesson 3 – E, A,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November </a:t>
                      </a: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14, </a:t>
                      </a: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2018 </a:t>
                      </a: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(Wednesday</a:t>
                      </a: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a:t>
                      </a:r>
                      <a:endParaRPr kumimoji="0" lang="en-US" sz="1600" b="0" i="0" u="none" strike="noStrike" cap="none" normalizeH="0" baseline="0" dirty="0" smtClean="0">
                        <a:ln>
                          <a:noFill/>
                        </a:ln>
                        <a:solidFill>
                          <a:schemeClr val="tx1"/>
                        </a:solidFill>
                        <a:effectLst/>
                        <a:latin typeface="Calibri" charset="0"/>
                        <a:ea typeface="ＭＳ Ｐゴシック" charset="-128"/>
                        <a:cs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a:t>
                      </a: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Bell </a:t>
                      </a: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Ringer</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2. </a:t>
                      </a:r>
                      <a:r>
                        <a:rPr kumimoji="0" lang="en-US" sz="1600" b="0" i="1" u="none" strike="noStrike" cap="none" normalizeH="0" baseline="0" dirty="0" smtClean="0">
                          <a:ln>
                            <a:noFill/>
                          </a:ln>
                          <a:solidFill>
                            <a:schemeClr val="tx1"/>
                          </a:solidFill>
                          <a:effectLst/>
                          <a:latin typeface="Calibri" charset="0"/>
                          <a:ea typeface="ＭＳ Ｐゴシック" charset="-128"/>
                          <a:cs typeface="Arial" charset="0"/>
                        </a:rPr>
                        <a:t>Harrison Bergeron</a:t>
                      </a: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 </a:t>
                      </a:r>
                      <a:endParaRPr kumimoji="0" lang="en-US" sz="1600" b="0" i="0" u="none" strike="noStrike" cap="none" normalizeH="0" baseline="0" dirty="0" smtClean="0">
                        <a:ln>
                          <a:noFill/>
                        </a:ln>
                        <a:solidFill>
                          <a:schemeClr val="tx1"/>
                        </a:solidFill>
                        <a:effectLst/>
                        <a:latin typeface="Calibri" charset="0"/>
                        <a:ea typeface="ＭＳ Ｐゴシック" charset="-128"/>
                        <a:cs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3. Reading Questions</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4. Socratic Seminar</a:t>
                      </a:r>
                      <a:endParaRPr kumimoji="0" lang="en-US" sz="1600" b="0" i="1" u="none" strike="noStrike" cap="none" normalizeH="0" baseline="0" dirty="0" smtClean="0">
                        <a:ln>
                          <a:noFill/>
                        </a:ln>
                        <a:solidFill>
                          <a:schemeClr val="tx1"/>
                        </a:solidFill>
                        <a:effectLst/>
                        <a:latin typeface="Calibri" charset="0"/>
                        <a:ea typeface="ＭＳ Ｐゴシック" charset="-128"/>
                        <a:cs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charset="0"/>
                        <a:ea typeface="ＭＳ Ｐゴシック" charset="-128"/>
                        <a:cs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My Email: </a:t>
                      </a:r>
                      <a:r>
                        <a:rPr kumimoji="0" lang="en-US" sz="1600" b="1" i="0" u="none" strike="noStrike" cap="none" normalizeH="0" baseline="0" dirty="0" smtClean="0">
                          <a:ln>
                            <a:noFill/>
                          </a:ln>
                          <a:solidFill>
                            <a:schemeClr val="tx1"/>
                          </a:solidFill>
                          <a:effectLst/>
                          <a:latin typeface="Calibri" charset="0"/>
                          <a:ea typeface="ＭＳ Ｐゴシック" charset="-128"/>
                          <a:cs typeface="Arial" charset="0"/>
                          <a:hlinkClick r:id="rId3"/>
                        </a:rPr>
                        <a:t>dhopkins@d88a.org</a:t>
                      </a:r>
                      <a:endParaRPr kumimoji="0" lang="en-US" sz="1600" b="1" i="0" u="none" strike="noStrike" cap="none" normalizeH="0" baseline="0" dirty="0" smtClean="0">
                        <a:ln>
                          <a:noFill/>
                        </a:ln>
                        <a:solidFill>
                          <a:schemeClr val="tx1"/>
                        </a:solidFill>
                        <a:effectLst/>
                        <a:latin typeface="Calibri" charset="0"/>
                        <a:ea typeface="ＭＳ Ｐゴシック" charset="-128"/>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6400">
                <a:tc vMerge="1">
                  <a:txBody>
                    <a:bodyPr/>
                    <a:lstStyle/>
                    <a:p>
                      <a:endParaRPr lang="en-US"/>
                    </a:p>
                  </a:txBody>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Today’s Homework</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a:t>
                      </a:r>
                      <a:r>
                        <a:rPr kumimoji="0" lang="en-US" sz="1600" b="0" i="1" u="none" strike="noStrike" cap="none" normalizeH="0" baseline="0" dirty="0" smtClean="0">
                          <a:ln>
                            <a:noFill/>
                          </a:ln>
                          <a:solidFill>
                            <a:schemeClr val="tx1"/>
                          </a:solidFill>
                          <a:effectLst/>
                          <a:latin typeface="Calibri" charset="0"/>
                          <a:ea typeface="ＭＳ Ｐゴシック" charset="-128"/>
                          <a:cs typeface="Arial" charset="0"/>
                        </a:rPr>
                        <a:t>Harrison Bergeron</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2. </a:t>
                      </a:r>
                      <a:r>
                        <a:rPr kumimoji="0" lang="en-US" sz="1600" b="0" i="0" u="none" strike="noStrike" cap="none" normalizeH="0" baseline="0" dirty="0" err="1" smtClean="0">
                          <a:ln>
                            <a:noFill/>
                          </a:ln>
                          <a:solidFill>
                            <a:schemeClr val="tx1"/>
                          </a:solidFill>
                          <a:effectLst/>
                          <a:latin typeface="Calibri" charset="0"/>
                          <a:ea typeface="ＭＳ Ｐゴシック" charset="-128"/>
                          <a:cs typeface="Arial" charset="0"/>
                        </a:rPr>
                        <a:t>Worldy</a:t>
                      </a: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 Wise Lesson 3 – Review Worksheet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 name="Table 6"/>
          <p:cNvGraphicFramePr>
            <a:graphicFrameLocks noGrp="1"/>
          </p:cNvGraphicFramePr>
          <p:nvPr/>
        </p:nvGraphicFramePr>
        <p:xfrm>
          <a:off x="152400" y="152402"/>
          <a:ext cx="8763000" cy="371475"/>
        </p:xfrm>
        <a:graphic>
          <a:graphicData uri="http://schemas.openxmlformats.org/drawingml/2006/table">
            <a:tbl>
              <a:tblPr/>
              <a:tblGrid>
                <a:gridCol w="87630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bg2"/>
                          </a:solidFill>
                          <a:effectLst/>
                          <a:latin typeface="Calibri" charset="0"/>
                          <a:cs typeface="Arial" charset="0"/>
                        </a:rPr>
                        <a:t>8</a:t>
                      </a:r>
                      <a:r>
                        <a:rPr kumimoji="0" lang="en-US" sz="1800" b="1" i="1" u="none" strike="noStrike" cap="none" normalizeH="0" baseline="30000" dirty="0" smtClean="0">
                          <a:ln>
                            <a:noFill/>
                          </a:ln>
                          <a:solidFill>
                            <a:schemeClr val="bg2"/>
                          </a:solidFill>
                          <a:effectLst/>
                          <a:latin typeface="Calibri" charset="0"/>
                          <a:cs typeface="Arial" charset="0"/>
                        </a:rPr>
                        <a:t>th</a:t>
                      </a:r>
                      <a:r>
                        <a:rPr kumimoji="0" lang="en-US" sz="1800" b="1" i="1" u="none" strike="noStrike" cap="none" normalizeH="0" baseline="0" dirty="0" smtClean="0">
                          <a:ln>
                            <a:noFill/>
                          </a:ln>
                          <a:solidFill>
                            <a:schemeClr val="bg2"/>
                          </a:solidFill>
                          <a:effectLst/>
                          <a:latin typeface="Calibri" charset="0"/>
                          <a:cs typeface="Arial" charset="0"/>
                        </a:rPr>
                        <a:t> Grade English /Language Arts – Mr. Hopkins</a:t>
                      </a:r>
                    </a:p>
                  </a:txBody>
                  <a:tcPr marT="45798" marB="45798" horzOverflow="overflow">
                    <a:lnL>
                      <a:noFill/>
                    </a:lnL>
                    <a:lnR>
                      <a:noFill/>
                    </a:lnR>
                    <a:lnT>
                      <a:noFill/>
                    </a:lnT>
                    <a:lnB>
                      <a:noFill/>
                    </a:lnB>
                    <a:lnTlToBr>
                      <a:noFill/>
                    </a:lnTlToBr>
                    <a:lnBlToTr>
                      <a:noFill/>
                    </a:lnBlToTr>
                    <a:solidFill>
                      <a:srgbClr val="C00000"/>
                    </a:solidFill>
                  </a:tcPr>
                </a:tc>
              </a:tr>
            </a:tbl>
          </a:graphicData>
        </a:graphic>
      </p:graphicFrame>
      <p:graphicFrame>
        <p:nvGraphicFramePr>
          <p:cNvPr id="2078" name="Group 30"/>
          <p:cNvGraphicFramePr>
            <a:graphicFrameLocks noGrp="1"/>
          </p:cNvGraphicFramePr>
          <p:nvPr/>
        </p:nvGraphicFramePr>
        <p:xfrm>
          <a:off x="152400" y="3962400"/>
          <a:ext cx="8763000" cy="2806786"/>
        </p:xfrm>
        <a:graphic>
          <a:graphicData uri="http://schemas.openxmlformats.org/drawingml/2006/table">
            <a:tbl>
              <a:tblPr/>
              <a:tblGrid>
                <a:gridCol w="4381500"/>
                <a:gridCol w="4381500"/>
              </a:tblGrid>
              <a:tr h="33515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alibri" charset="0"/>
                          <a:cs typeface="Arial" charset="0"/>
                        </a:rPr>
                        <a:t>Unit 4: </a:t>
                      </a:r>
                      <a:r>
                        <a:rPr kumimoji="0" lang="en-US" sz="1600" b="1" i="1" u="none" strike="noStrike" cap="none" normalizeH="0" baseline="0" dirty="0" smtClean="0">
                          <a:ln>
                            <a:noFill/>
                          </a:ln>
                          <a:solidFill>
                            <a:schemeClr val="bg1"/>
                          </a:solidFill>
                          <a:effectLst/>
                          <a:latin typeface="Calibri" charset="0"/>
                          <a:cs typeface="Arial" charset="0"/>
                        </a:rPr>
                        <a:t>Harrison Bergeron</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hMerge="1">
                  <a:txBody>
                    <a:bodyPr/>
                    <a:lstStyle/>
                    <a:p>
                      <a:endParaRPr lang="en-US"/>
                    </a:p>
                  </a:txBody>
                  <a:tcPr/>
                </a:tc>
              </a:tr>
              <a:tr h="3351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alibri" charset="0"/>
                          <a:cs typeface="Arial" charset="0"/>
                        </a:rPr>
                        <a:t>Daily Assignments/Moments</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alibri" charset="0"/>
                          <a:cs typeface="Arial" charset="0"/>
                        </a:rPr>
                        <a:t>Assessments</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r>
              <a:tr h="1798320">
                <a:tc>
                  <a:txBody>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en-US" sz="1400" b="0" i="0" u="none" strike="noStrike" cap="none" normalizeH="0" baseline="0" dirty="0" err="1" smtClean="0">
                          <a:ln>
                            <a:noFill/>
                          </a:ln>
                          <a:solidFill>
                            <a:schemeClr val="tx1"/>
                          </a:solidFill>
                          <a:effectLst/>
                          <a:latin typeface="Calibri" charset="0"/>
                          <a:cs typeface="Arial" charset="0"/>
                        </a:rPr>
                        <a:t>Verbals</a:t>
                      </a:r>
                      <a:r>
                        <a:rPr kumimoji="0" lang="en-US" sz="1400" b="0" i="0" u="none" strike="noStrike" cap="none" normalizeH="0" baseline="0" dirty="0" smtClean="0">
                          <a:ln>
                            <a:noFill/>
                          </a:ln>
                          <a:solidFill>
                            <a:schemeClr val="tx1"/>
                          </a:solidFill>
                          <a:effectLst/>
                          <a:latin typeface="Calibri" charset="0"/>
                          <a:cs typeface="Arial" charset="0"/>
                        </a:rPr>
                        <a:t> Worksheet – 10pts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en-US" sz="1400" b="0" i="0" u="none" strike="noStrike" cap="none" normalizeH="0" baseline="0" dirty="0" smtClean="0">
                          <a:ln>
                            <a:noFill/>
                          </a:ln>
                          <a:solidFill>
                            <a:schemeClr val="tx1"/>
                          </a:solidFill>
                          <a:effectLst/>
                          <a:latin typeface="Calibri" charset="0"/>
                          <a:cs typeface="Arial" charset="0"/>
                        </a:rPr>
                        <a:t>Participles Worksheet – 5pts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en-US" sz="1400" b="0" i="0" u="none" strike="noStrike" cap="none" normalizeH="0" baseline="0" dirty="0" smtClean="0">
                          <a:ln>
                            <a:noFill/>
                          </a:ln>
                          <a:solidFill>
                            <a:schemeClr val="tx1"/>
                          </a:solidFill>
                          <a:effectLst/>
                          <a:latin typeface="Calibri" charset="0"/>
                          <a:cs typeface="Arial" charset="0"/>
                        </a:rPr>
                        <a:t>Clauses Worksheet – 10pts</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1" u="none" strike="noStrike" cap="none" normalizeH="0" baseline="0" dirty="0" smtClean="0">
                          <a:ln>
                            <a:noFill/>
                          </a:ln>
                          <a:solidFill>
                            <a:schemeClr val="tx1"/>
                          </a:solidFill>
                          <a:effectLst/>
                          <a:latin typeface="Calibri" charset="0"/>
                          <a:cs typeface="Arial" charset="0"/>
                        </a:rPr>
                        <a:t>Tell-Tale Heart – </a:t>
                      </a:r>
                      <a:r>
                        <a:rPr kumimoji="0" lang="en-US" sz="1600" b="0" i="0" u="none" strike="noStrike" cap="none" normalizeH="0" baseline="0" dirty="0" smtClean="0">
                          <a:ln>
                            <a:noFill/>
                          </a:ln>
                          <a:solidFill>
                            <a:schemeClr val="tx1"/>
                          </a:solidFill>
                          <a:effectLst/>
                          <a:latin typeface="Calibri" charset="0"/>
                          <a:cs typeface="Arial" charset="0"/>
                        </a:rPr>
                        <a:t>Insanity Plea – 100pts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dirty="0" smtClean="0">
                          <a:ln>
                            <a:noFill/>
                          </a:ln>
                          <a:solidFill>
                            <a:schemeClr val="tx1"/>
                          </a:solidFill>
                          <a:effectLst/>
                          <a:latin typeface="Calibri" charset="0"/>
                          <a:cs typeface="Arial" charset="0"/>
                        </a:rPr>
                        <a:t>Parts of Sentence Test – 37pts</a:t>
                      </a:r>
                      <a:endParaRPr kumimoji="0" lang="en-US" sz="1600" b="0" i="1" u="none" strike="noStrike" cap="none" normalizeH="0" baseline="0" dirty="0" smtClean="0">
                        <a:ln>
                          <a:noFill/>
                        </a:ln>
                        <a:solidFill>
                          <a:schemeClr val="tx1"/>
                        </a:solidFill>
                        <a:effectLst/>
                        <a:latin typeface="Calibri" charset="0"/>
                        <a:cs typeface="Arial" charset="0"/>
                      </a:endParaRP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07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bg1"/>
                          </a:solidFill>
                          <a:effectLst/>
                          <a:latin typeface="Calibri" charset="0"/>
                          <a:cs typeface="Arial" charset="0"/>
                        </a:rPr>
                        <a:t>All documents and assignments will be loaded onto my class page</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hMerge="1">
                  <a:txBody>
                    <a:bodyPr/>
                    <a:lstStyle/>
                    <a:p>
                      <a:endParaRPr lang="en-US"/>
                    </a:p>
                  </a:txBody>
                  <a:tcPr/>
                </a:tc>
              </a:tr>
            </a:tbl>
          </a:graphicData>
        </a:graphic>
      </p:graphicFrame>
    </p:spTree>
    <p:custDataLst>
      <p:tags r:id="rId1"/>
    </p:custData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defTabSz="914363" eaLnBrk="1" fontAlgn="auto" hangingPunct="1">
              <a:spcAft>
                <a:spcPts val="0"/>
              </a:spcAft>
              <a:defRPr/>
            </a:pPr>
            <a:r>
              <a:rPr sz="5400" dirty="0" smtClean="0">
                <a:solidFill>
                  <a:srgbClr val="00B0F0"/>
                </a:solidFill>
              </a:rPr>
              <a:t>Procedures</a:t>
            </a:r>
            <a:endParaRPr dirty="0">
              <a:solidFill>
                <a:srgbClr val="00B0F0"/>
              </a:solidFill>
            </a:endParaRPr>
          </a:p>
        </p:txBody>
      </p:sp>
      <p:sp>
        <p:nvSpPr>
          <p:cNvPr id="74755" name="Text Placeholder 2"/>
          <p:cNvSpPr>
            <a:spLocks noGrp="1"/>
          </p:cNvSpPr>
          <p:nvPr>
            <p:ph type="body" sz="quarter" idx="10"/>
          </p:nvPr>
        </p:nvSpPr>
        <p:spPr>
          <a:xfrm>
            <a:off x="304800" y="1676400"/>
            <a:ext cx="8534400" cy="4953000"/>
          </a:xfrm>
        </p:spPr>
        <p:txBody>
          <a:bodyPr>
            <a:normAutofit fontScale="85000" lnSpcReduction="10000"/>
          </a:bodyPr>
          <a:lstStyle/>
          <a:p>
            <a:pPr eaLnBrk="1" hangingPunct="1">
              <a:buClr>
                <a:srgbClr val="00B0F0"/>
              </a:buClr>
            </a:pPr>
            <a:r>
              <a:rPr lang="en-US" altLang="en-US" dirty="0" smtClean="0"/>
              <a:t>Base your opinions on the text. Your opinion only matters if you can back it up.  </a:t>
            </a:r>
          </a:p>
          <a:p>
            <a:pPr lvl="1">
              <a:buClr>
                <a:srgbClr val="00B0F0"/>
              </a:buClr>
            </a:pPr>
            <a:r>
              <a:rPr lang="en-US" altLang="en-US" b="1" dirty="0" smtClean="0"/>
              <a:t>CITE YOUR EVIDENCE!!!</a:t>
            </a:r>
          </a:p>
          <a:p>
            <a:pPr eaLnBrk="1" hangingPunct="1">
              <a:buClr>
                <a:srgbClr val="00B0F0"/>
              </a:buClr>
            </a:pPr>
            <a:endParaRPr lang="en-US" altLang="en-US" dirty="0" smtClean="0"/>
          </a:p>
          <a:p>
            <a:pPr eaLnBrk="1" hangingPunct="1">
              <a:buClr>
                <a:srgbClr val="00B0F0"/>
              </a:buClr>
            </a:pPr>
            <a:r>
              <a:rPr lang="en-US" altLang="en-US" dirty="0" smtClean="0"/>
              <a:t>Address all comments to the group- no side conversations allowed.</a:t>
            </a:r>
          </a:p>
          <a:p>
            <a:pPr eaLnBrk="1" hangingPunct="1">
              <a:buClr>
                <a:srgbClr val="00B0F0"/>
              </a:buClr>
            </a:pPr>
            <a:endParaRPr lang="en-US" altLang="en-US" dirty="0" smtClean="0"/>
          </a:p>
          <a:p>
            <a:pPr eaLnBrk="1" hangingPunct="1">
              <a:buClr>
                <a:srgbClr val="00B0F0"/>
              </a:buClr>
            </a:pPr>
            <a:r>
              <a:rPr lang="en-US" altLang="en-US" dirty="0" smtClean="0"/>
              <a:t>Use sensitivity to take turns and not interrupt others. </a:t>
            </a:r>
          </a:p>
          <a:p>
            <a:pPr lvl="1">
              <a:buClr>
                <a:srgbClr val="00B0F0"/>
              </a:buClr>
            </a:pPr>
            <a:r>
              <a:rPr lang="en-US" altLang="en-US" dirty="0" smtClean="0"/>
              <a:t>We do not talk over each other, and we give everyone a chance to speak.</a:t>
            </a:r>
          </a:p>
          <a:p>
            <a:pPr eaLnBrk="1" hangingPunct="1">
              <a:buClr>
                <a:srgbClr val="00B0F0"/>
              </a:buClr>
            </a:pPr>
            <a:endParaRPr lang="en-US" altLang="en-US" dirty="0" smtClean="0"/>
          </a:p>
          <a:p>
            <a:pPr eaLnBrk="1" hangingPunct="1">
              <a:buClr>
                <a:srgbClr val="00B0F0"/>
              </a:buClr>
            </a:pPr>
            <a:r>
              <a:rPr lang="en-US" altLang="en-US" dirty="0" smtClean="0"/>
              <a:t>Monitor “air time”. Don’t monopolize the conversation or sit back like a wallflower and let the conversation pass you by.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to="" calcmode="lin" valueType="num">
                                      <p:cBhvr>
                                        <p:cTn id="7" dur="1" fill="hold"/>
                                        <p:tgtEl>
                                          <p:spTgt spid="7475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 to="" calcmode="lin" valueType="num">
                                      <p:cBhvr>
                                        <p:cTn id="12" dur="1" fill="hold"/>
                                        <p:tgtEl>
                                          <p:spTgt spid="7475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4755">
                                            <p:txEl>
                                              <p:pRg st="3" end="3"/>
                                            </p:txEl>
                                          </p:spTgt>
                                        </p:tgtEl>
                                        <p:attrNameLst>
                                          <p:attrName>style.visibility</p:attrName>
                                        </p:attrNameLst>
                                      </p:cBhvr>
                                      <p:to>
                                        <p:strVal val="visible"/>
                                      </p:to>
                                    </p:set>
                                    <p:anim to="" calcmode="lin" valueType="num">
                                      <p:cBhvr>
                                        <p:cTn id="17" dur="1" fill="hold"/>
                                        <p:tgtEl>
                                          <p:spTgt spid="74755">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4755">
                                            <p:txEl>
                                              <p:pRg st="5" end="5"/>
                                            </p:txEl>
                                          </p:spTgt>
                                        </p:tgtEl>
                                        <p:attrNameLst>
                                          <p:attrName>style.visibility</p:attrName>
                                        </p:attrNameLst>
                                      </p:cBhvr>
                                      <p:to>
                                        <p:strVal val="visible"/>
                                      </p:to>
                                    </p:set>
                                    <p:anim to="" calcmode="lin" valueType="num">
                                      <p:cBhvr>
                                        <p:cTn id="22" dur="1" fill="hold"/>
                                        <p:tgtEl>
                                          <p:spTgt spid="74755">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4755">
                                            <p:txEl>
                                              <p:pRg st="6" end="6"/>
                                            </p:txEl>
                                          </p:spTgt>
                                        </p:tgtEl>
                                        <p:attrNameLst>
                                          <p:attrName>style.visibility</p:attrName>
                                        </p:attrNameLst>
                                      </p:cBhvr>
                                      <p:to>
                                        <p:strVal val="visible"/>
                                      </p:to>
                                    </p:set>
                                    <p:anim to="" calcmode="lin" valueType="num">
                                      <p:cBhvr>
                                        <p:cTn id="27" dur="1" fill="hold"/>
                                        <p:tgtEl>
                                          <p:spTgt spid="74755">
                                            <p:txEl>
                                              <p:pRg st="6" end="6"/>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74755">
                                            <p:txEl>
                                              <p:pRg st="8" end="8"/>
                                            </p:txEl>
                                          </p:spTgt>
                                        </p:tgtEl>
                                        <p:attrNameLst>
                                          <p:attrName>style.visibility</p:attrName>
                                        </p:attrNameLst>
                                      </p:cBhvr>
                                      <p:to>
                                        <p:strVal val="visible"/>
                                      </p:to>
                                    </p:set>
                                    <p:anim to="" calcmode="lin" valueType="num">
                                      <p:cBhvr>
                                        <p:cTn id="32" dur="1" fill="hold"/>
                                        <p:tgtEl>
                                          <p:spTgt spid="74755">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defTabSz="914363" eaLnBrk="1" fontAlgn="auto" hangingPunct="1">
              <a:spcAft>
                <a:spcPts val="0"/>
              </a:spcAft>
              <a:defRPr/>
            </a:pPr>
            <a:r>
              <a:rPr sz="5400" dirty="0" smtClean="0">
                <a:solidFill>
                  <a:srgbClr val="00B0F0"/>
                </a:solidFill>
              </a:rPr>
              <a:t>Procedures</a:t>
            </a:r>
            <a:endParaRPr dirty="0">
              <a:solidFill>
                <a:srgbClr val="00B0F0"/>
              </a:solidFill>
            </a:endParaRPr>
          </a:p>
        </p:txBody>
      </p:sp>
      <p:sp>
        <p:nvSpPr>
          <p:cNvPr id="75779" name="Text Placeholder 2"/>
          <p:cNvSpPr>
            <a:spLocks noGrp="1"/>
          </p:cNvSpPr>
          <p:nvPr>
            <p:ph type="body" sz="quarter" idx="10"/>
          </p:nvPr>
        </p:nvSpPr>
        <p:spPr>
          <a:xfrm>
            <a:off x="381000" y="1752600"/>
            <a:ext cx="8382000" cy="4800600"/>
          </a:xfrm>
        </p:spPr>
        <p:txBody>
          <a:bodyPr>
            <a:normAutofit/>
          </a:bodyPr>
          <a:lstStyle/>
          <a:p>
            <a:pPr eaLnBrk="1" hangingPunct="1">
              <a:buClr>
                <a:srgbClr val="00B0F0"/>
              </a:buClr>
            </a:pPr>
            <a:r>
              <a:rPr lang="en-US" altLang="en-US" sz="3600" dirty="0" smtClean="0"/>
              <a:t>Be courageous in presenting our own thoughts and reasoning, but be flexible and willing to change your mind in the face of new and compelling evidence.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to="" calcmode="lin" valueType="num">
                                      <p:cBhvr>
                                        <p:cTn id="7" dur="1" fill="hold"/>
                                        <p:tgtEl>
                                          <p:spTgt spid="7577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5400" dirty="0" smtClean="0">
                <a:solidFill>
                  <a:srgbClr val="00B0F0"/>
                </a:solidFill>
              </a:rPr>
              <a:t>For Today</a:t>
            </a:r>
            <a:endParaRPr sz="5400" dirty="0" smtClean="0">
              <a:solidFill>
                <a:srgbClr val="00B0F0"/>
              </a:solidFill>
            </a:endParaRPr>
          </a:p>
        </p:txBody>
      </p:sp>
      <p:sp>
        <p:nvSpPr>
          <p:cNvPr id="76803" name="Text Placeholder 2"/>
          <p:cNvSpPr>
            <a:spLocks noGrp="1"/>
          </p:cNvSpPr>
          <p:nvPr>
            <p:ph type="body" sz="quarter" idx="10"/>
          </p:nvPr>
        </p:nvSpPr>
        <p:spPr>
          <a:xfrm>
            <a:off x="381000" y="1676400"/>
            <a:ext cx="8382000" cy="5029200"/>
          </a:xfrm>
        </p:spPr>
        <p:txBody>
          <a:bodyPr>
            <a:normAutofit/>
          </a:bodyPr>
          <a:lstStyle/>
          <a:p>
            <a:pPr>
              <a:buClr>
                <a:srgbClr val="00B0F0"/>
              </a:buClr>
            </a:pPr>
            <a:r>
              <a:rPr lang="en-US" altLang="en-US" sz="4000" dirty="0" smtClean="0"/>
              <a:t>One student will initiate the conversation.</a:t>
            </a:r>
          </a:p>
          <a:p>
            <a:pPr lvl="1">
              <a:buClr>
                <a:srgbClr val="00B0F0"/>
              </a:buClr>
            </a:pPr>
            <a:r>
              <a:rPr lang="en-US" altLang="en-US" sz="3200" dirty="0" smtClean="0"/>
              <a:t>Students will respond with any of the sentence starters:</a:t>
            </a:r>
          </a:p>
          <a:p>
            <a:pPr lvl="2">
              <a:buClr>
                <a:srgbClr val="00B0F0"/>
              </a:buClr>
            </a:pPr>
            <a:r>
              <a:rPr lang="en-US" altLang="en-US" sz="2800" dirty="0" smtClean="0"/>
              <a:t>"I agree/disagree with ___________ because __________"</a:t>
            </a:r>
          </a:p>
          <a:p>
            <a:pPr lvl="2">
              <a:buClr>
                <a:srgbClr val="00B0F0"/>
              </a:buClr>
            </a:pPr>
            <a:r>
              <a:rPr lang="en-US" altLang="en-US" sz="2800" dirty="0" smtClean="0"/>
              <a:t>"I have something to add to what _________ said, _________"</a:t>
            </a:r>
          </a:p>
          <a:p>
            <a:pPr lvl="2">
              <a:buClr>
                <a:srgbClr val="00B0F0"/>
              </a:buClr>
            </a:pPr>
            <a:r>
              <a:rPr lang="en-US" altLang="en-US" sz="2800" dirty="0" smtClean="0"/>
              <a:t>"I have a new question, __________“</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6803">
                                            <p:txEl>
                                              <p:pRg st="0" end="0"/>
                                            </p:txEl>
                                          </p:spTgt>
                                        </p:tgtEl>
                                        <p:attrNameLst>
                                          <p:attrName>style.visibility</p:attrName>
                                        </p:attrNameLst>
                                      </p:cBhvr>
                                      <p:to>
                                        <p:strVal val="visible"/>
                                      </p:to>
                                    </p:set>
                                    <p:anim to="" calcmode="lin" valueType="num">
                                      <p:cBhvr>
                                        <p:cTn id="12" dur="1" fill="hold"/>
                                        <p:tgtEl>
                                          <p:spTgt spid="7680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6803">
                                            <p:txEl>
                                              <p:pRg st="1" end="1"/>
                                            </p:txEl>
                                          </p:spTgt>
                                        </p:tgtEl>
                                        <p:attrNameLst>
                                          <p:attrName>style.visibility</p:attrName>
                                        </p:attrNameLst>
                                      </p:cBhvr>
                                      <p:to>
                                        <p:strVal val="visible"/>
                                      </p:to>
                                    </p:set>
                                    <p:anim to="" calcmode="lin" valueType="num">
                                      <p:cBhvr>
                                        <p:cTn id="17" dur="1" fill="hold"/>
                                        <p:tgtEl>
                                          <p:spTgt spid="7680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6803">
                                            <p:txEl>
                                              <p:pRg st="2" end="2"/>
                                            </p:txEl>
                                          </p:spTgt>
                                        </p:tgtEl>
                                        <p:attrNameLst>
                                          <p:attrName>style.visibility</p:attrName>
                                        </p:attrNameLst>
                                      </p:cBhvr>
                                      <p:to>
                                        <p:strVal val="visible"/>
                                      </p:to>
                                    </p:set>
                                    <p:anim to="" calcmode="lin" valueType="num">
                                      <p:cBhvr>
                                        <p:cTn id="22" dur="1" fill="hold"/>
                                        <p:tgtEl>
                                          <p:spTgt spid="7680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6803">
                                            <p:txEl>
                                              <p:pRg st="3" end="3"/>
                                            </p:txEl>
                                          </p:spTgt>
                                        </p:tgtEl>
                                        <p:attrNameLst>
                                          <p:attrName>style.visibility</p:attrName>
                                        </p:attrNameLst>
                                      </p:cBhvr>
                                      <p:to>
                                        <p:strVal val="visible"/>
                                      </p:to>
                                    </p:set>
                                    <p:anim to="" calcmode="lin" valueType="num">
                                      <p:cBhvr>
                                        <p:cTn id="27" dur="1" fill="hold"/>
                                        <p:tgtEl>
                                          <p:spTgt spid="7680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76803">
                                            <p:txEl>
                                              <p:pRg st="4" end="4"/>
                                            </p:txEl>
                                          </p:spTgt>
                                        </p:tgtEl>
                                        <p:attrNameLst>
                                          <p:attrName>style.visibility</p:attrName>
                                        </p:attrNameLst>
                                      </p:cBhvr>
                                      <p:to>
                                        <p:strVal val="visible"/>
                                      </p:to>
                                    </p:set>
                                    <p:anim to="" calcmode="lin" valueType="num">
                                      <p:cBhvr>
                                        <p:cTn id="32" dur="1" fill="hold"/>
                                        <p:tgtEl>
                                          <p:spTgt spid="7680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680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5400" dirty="0" smtClean="0">
                <a:solidFill>
                  <a:srgbClr val="00B0F0"/>
                </a:solidFill>
              </a:rPr>
              <a:t>For Today</a:t>
            </a:r>
            <a:endParaRPr sz="5400" dirty="0" smtClean="0">
              <a:solidFill>
                <a:srgbClr val="00B0F0"/>
              </a:solidFill>
            </a:endParaRPr>
          </a:p>
        </p:txBody>
      </p:sp>
      <p:sp>
        <p:nvSpPr>
          <p:cNvPr id="76803" name="Text Placeholder 2"/>
          <p:cNvSpPr>
            <a:spLocks noGrp="1"/>
          </p:cNvSpPr>
          <p:nvPr>
            <p:ph type="body" sz="quarter" idx="10"/>
          </p:nvPr>
        </p:nvSpPr>
        <p:spPr>
          <a:xfrm>
            <a:off x="381000" y="1676400"/>
            <a:ext cx="8382000" cy="5029200"/>
          </a:xfrm>
        </p:spPr>
        <p:txBody>
          <a:bodyPr>
            <a:normAutofit fontScale="85000" lnSpcReduction="20000"/>
          </a:bodyPr>
          <a:lstStyle/>
          <a:p>
            <a:pPr>
              <a:buClr>
                <a:srgbClr val="00B0F0"/>
              </a:buClr>
            </a:pPr>
            <a:r>
              <a:rPr lang="en-US" altLang="en-US" sz="4000" dirty="0" smtClean="0"/>
              <a:t>Those who participate will receive points for collegial conversation.</a:t>
            </a:r>
          </a:p>
          <a:p>
            <a:pPr lvl="1">
              <a:buClr>
                <a:srgbClr val="00B0F0"/>
              </a:buClr>
            </a:pPr>
            <a:r>
              <a:rPr lang="en-US" altLang="en-US" sz="3600" dirty="0" smtClean="0"/>
              <a:t>Everyone must make at least 3 contributions to earn credit.</a:t>
            </a:r>
          </a:p>
          <a:p>
            <a:pPr>
              <a:buClr>
                <a:srgbClr val="00B0F0"/>
              </a:buClr>
            </a:pPr>
            <a:endParaRPr lang="en-US" altLang="en-US" sz="4000" dirty="0" smtClean="0"/>
          </a:p>
          <a:p>
            <a:pPr>
              <a:buClr>
                <a:srgbClr val="00B0F0"/>
              </a:buClr>
            </a:pPr>
            <a:r>
              <a:rPr lang="en-US" altLang="en-US" sz="4000" dirty="0" smtClean="0"/>
              <a:t>As conversations come to an end, I will prompt you to move on to the next statement. </a:t>
            </a:r>
          </a:p>
          <a:p>
            <a:pPr>
              <a:buClr>
                <a:srgbClr val="00B0F0"/>
              </a:buClr>
            </a:pPr>
            <a:endParaRPr lang="en-US" altLang="en-US" sz="4000" dirty="0" smtClean="0"/>
          </a:p>
          <a:p>
            <a:pPr>
              <a:buClr>
                <a:srgbClr val="00B0F0"/>
              </a:buClr>
            </a:pPr>
            <a:r>
              <a:rPr lang="en-US" altLang="en-US" sz="4000" dirty="0" smtClean="0"/>
              <a:t>I will not interject unless the group has gone off topic. If that happens, I will guide the conversation back to the topic or ask you to further explain yourself.</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6803">
                                            <p:txEl>
                                              <p:pRg st="0" end="0"/>
                                            </p:txEl>
                                          </p:spTgt>
                                        </p:tgtEl>
                                        <p:attrNameLst>
                                          <p:attrName>style.visibility</p:attrName>
                                        </p:attrNameLst>
                                      </p:cBhvr>
                                      <p:to>
                                        <p:strVal val="visible"/>
                                      </p:to>
                                    </p:set>
                                    <p:anim to="" calcmode="lin" valueType="num">
                                      <p:cBhvr>
                                        <p:cTn id="12" dur="1" fill="hold"/>
                                        <p:tgtEl>
                                          <p:spTgt spid="7680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6803">
                                            <p:txEl>
                                              <p:pRg st="1" end="1"/>
                                            </p:txEl>
                                          </p:spTgt>
                                        </p:tgtEl>
                                        <p:attrNameLst>
                                          <p:attrName>style.visibility</p:attrName>
                                        </p:attrNameLst>
                                      </p:cBhvr>
                                      <p:to>
                                        <p:strVal val="visible"/>
                                      </p:to>
                                    </p:set>
                                    <p:anim to="" calcmode="lin" valueType="num">
                                      <p:cBhvr>
                                        <p:cTn id="17" dur="1" fill="hold"/>
                                        <p:tgtEl>
                                          <p:spTgt spid="7680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6803">
                                            <p:txEl>
                                              <p:pRg st="3" end="3"/>
                                            </p:txEl>
                                          </p:spTgt>
                                        </p:tgtEl>
                                        <p:attrNameLst>
                                          <p:attrName>style.visibility</p:attrName>
                                        </p:attrNameLst>
                                      </p:cBhvr>
                                      <p:to>
                                        <p:strVal val="visible"/>
                                      </p:to>
                                    </p:set>
                                    <p:anim to="" calcmode="lin" valueType="num">
                                      <p:cBhvr>
                                        <p:cTn id="22" dur="1" fill="hold"/>
                                        <p:tgtEl>
                                          <p:spTgt spid="7680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6803">
                                            <p:txEl>
                                              <p:pRg st="5" end="5"/>
                                            </p:txEl>
                                          </p:spTgt>
                                        </p:tgtEl>
                                        <p:attrNameLst>
                                          <p:attrName>style.visibility</p:attrName>
                                        </p:attrNameLst>
                                      </p:cBhvr>
                                      <p:to>
                                        <p:strVal val="visible"/>
                                      </p:to>
                                    </p:set>
                                    <p:anim to="" calcmode="lin" valueType="num">
                                      <p:cBhvr>
                                        <p:cTn id="27" dur="1" fill="hold"/>
                                        <p:tgtEl>
                                          <p:spTgt spid="7680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680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fontScale="90000"/>
          </a:bodyPr>
          <a:lstStyle/>
          <a:p>
            <a:r>
              <a:rPr lang="en-US" sz="4400" i="1" dirty="0" smtClean="0">
                <a:solidFill>
                  <a:srgbClr val="DDDDDD">
                    <a:satMod val="150000"/>
                  </a:srgbClr>
                </a:solidFill>
                <a:latin typeface="Sitka Heading" pitchFamily="2" charset="0"/>
              </a:rPr>
              <a:t>Harrison Bergeron – </a:t>
            </a:r>
            <a:r>
              <a:rPr lang="en-US" sz="4400" dirty="0" smtClean="0">
                <a:solidFill>
                  <a:srgbClr val="DDDDDD">
                    <a:satMod val="150000"/>
                  </a:srgbClr>
                </a:solidFill>
                <a:latin typeface="Sitka Heading" pitchFamily="2" charset="0"/>
              </a:rPr>
              <a:t>Socratic Questions</a:t>
            </a:r>
            <a:endParaRPr lang="en-US" dirty="0"/>
          </a:p>
        </p:txBody>
      </p:sp>
      <p:sp>
        <p:nvSpPr>
          <p:cNvPr id="3" name="Content Placeholder 2"/>
          <p:cNvSpPr>
            <a:spLocks noGrp="1"/>
          </p:cNvSpPr>
          <p:nvPr>
            <p:ph idx="1"/>
          </p:nvPr>
        </p:nvSpPr>
        <p:spPr>
          <a:xfrm>
            <a:off x="152400" y="1600200"/>
            <a:ext cx="8686800" cy="5029200"/>
          </a:xfrm>
        </p:spPr>
        <p:txBody>
          <a:bodyPr>
            <a:normAutofit/>
          </a:bodyPr>
          <a:lstStyle/>
          <a:p>
            <a:r>
              <a:rPr lang="en-US" sz="2800" dirty="0" smtClean="0"/>
              <a:t>Why was Diana Moon Gompers, the Handicapper General, so afraid of Harrison Bergeron breaking free of his handicaps?</a:t>
            </a:r>
          </a:p>
          <a:p>
            <a:endParaRPr lang="en-US" sz="2800" dirty="0" smtClean="0"/>
          </a:p>
          <a:p>
            <a:r>
              <a:rPr lang="en-US" sz="2800" dirty="0" smtClean="0"/>
              <a:t>Why was the killing of Harrison Bergeron so significant? Did Harrison have to die for the sake of the society?</a:t>
            </a:r>
          </a:p>
          <a:p>
            <a:endParaRPr lang="en-US" sz="2800" dirty="0" smtClean="0"/>
          </a:p>
          <a:p>
            <a:r>
              <a:rPr lang="en-US" sz="2800" dirty="0" smtClean="0"/>
              <a:t>Do you feel that Harrison Bergeron acted heroically by going against the rules of the society? Why or why not?</a:t>
            </a:r>
          </a:p>
          <a:p>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a:bodyPr>
          <a:lstStyle/>
          <a:p>
            <a:r>
              <a:rPr lang="en-US" sz="4400" i="1" dirty="0" smtClean="0">
                <a:solidFill>
                  <a:srgbClr val="DDDDDD">
                    <a:satMod val="150000"/>
                  </a:srgbClr>
                </a:solidFill>
                <a:latin typeface="Sitka Heading" pitchFamily="2" charset="0"/>
              </a:rPr>
              <a:t>2081 </a:t>
            </a:r>
            <a:r>
              <a:rPr lang="en-US" sz="4400" dirty="0" smtClean="0">
                <a:solidFill>
                  <a:srgbClr val="DDDDDD">
                    <a:satMod val="150000"/>
                  </a:srgbClr>
                </a:solidFill>
                <a:latin typeface="Sitka Heading" pitchFamily="2" charset="0"/>
              </a:rPr>
              <a:t>– Response Questions</a:t>
            </a:r>
            <a:endParaRPr lang="en-US" dirty="0"/>
          </a:p>
        </p:txBody>
      </p:sp>
      <p:sp>
        <p:nvSpPr>
          <p:cNvPr id="3" name="Content Placeholder 2"/>
          <p:cNvSpPr>
            <a:spLocks noGrp="1"/>
          </p:cNvSpPr>
          <p:nvPr>
            <p:ph idx="1"/>
          </p:nvPr>
        </p:nvSpPr>
        <p:spPr>
          <a:xfrm>
            <a:off x="152400" y="1600200"/>
            <a:ext cx="8686800" cy="5029200"/>
          </a:xfrm>
        </p:spPr>
        <p:txBody>
          <a:bodyPr>
            <a:normAutofit fontScale="92500" lnSpcReduction="20000"/>
          </a:bodyPr>
          <a:lstStyle/>
          <a:p>
            <a:pPr marL="514350" indent="-514350">
              <a:buFont typeface="+mj-lt"/>
              <a:buAutoNum type="arabicPeriod"/>
            </a:pPr>
            <a:r>
              <a:rPr lang="en-US" sz="1600" dirty="0" smtClean="0"/>
              <a:t>One of the most significant differences between the </a:t>
            </a:r>
            <a:r>
              <a:rPr lang="en-US" sz="1600" i="1" dirty="0" smtClean="0"/>
              <a:t>2081 short film </a:t>
            </a:r>
            <a:r>
              <a:rPr lang="en-US" sz="1600" dirty="0" smtClean="0"/>
              <a:t>and the “Harrison Bergeron” short story is that the filmmaker altered Harrison’s declaration of himself as emperor. Instead, Harrison plants a bomb, which may or may not have been real, and a broadcasting signal override device. How does this alteration change the story for you? Why, do you suppose, the filmmaker decided to make this alteration?</a:t>
            </a:r>
          </a:p>
          <a:p>
            <a:pPr marL="514350" indent="-514350">
              <a:buFont typeface="+mj-lt"/>
              <a:buAutoNum type="arabicPeriod"/>
            </a:pPr>
            <a:endParaRPr lang="en-US" sz="1600" dirty="0" smtClean="0"/>
          </a:p>
          <a:p>
            <a:pPr marL="514350" indent="-514350">
              <a:buFont typeface="+mj-lt"/>
              <a:buAutoNum type="arabicPeriod"/>
            </a:pPr>
            <a:r>
              <a:rPr lang="en-US" sz="1600" dirty="0" smtClean="0"/>
              <a:t>Name two more differences between the short film and Vonnegut’s story. Why do you suppose the filmmaker made these changes? </a:t>
            </a:r>
          </a:p>
          <a:p>
            <a:pPr marL="514350" indent="-514350">
              <a:buFont typeface="+mj-lt"/>
              <a:buAutoNum type="arabicPeriod"/>
            </a:pPr>
            <a:endParaRPr lang="en-US" sz="1600" dirty="0" smtClean="0"/>
          </a:p>
          <a:p>
            <a:pPr marL="514350" indent="-514350">
              <a:buFont typeface="+mj-lt"/>
              <a:buAutoNum type="arabicPeriod"/>
            </a:pPr>
            <a:r>
              <a:rPr lang="en-US" sz="1600" dirty="0" smtClean="0"/>
              <a:t>Which version of the story did you prefer? Explain your answer with thoughtful reasoning.</a:t>
            </a:r>
          </a:p>
          <a:p>
            <a:pPr marL="514350" indent="-514350">
              <a:buFont typeface="+mj-lt"/>
              <a:buAutoNum type="arabicPeriod"/>
            </a:pPr>
            <a:endParaRPr lang="en-US" sz="1600" dirty="0" smtClean="0"/>
          </a:p>
          <a:p>
            <a:pPr marL="514350" indent="-514350">
              <a:buFont typeface="+mj-lt"/>
              <a:buAutoNum type="arabicPeriod"/>
            </a:pPr>
            <a:r>
              <a:rPr lang="en-US" sz="1600" dirty="0" smtClean="0"/>
              <a:t>In our society, we say that we celebrate the success of those who are especially intelligent, talented, or hard-working, yet we often treat exceptional people poorly. Describe a specific case of a standout person being pulled down by others and explain what it shows us about human nature.</a:t>
            </a:r>
          </a:p>
          <a:p>
            <a:pPr marL="514350" indent="-514350">
              <a:buFont typeface="+mj-lt"/>
              <a:buAutoNum type="arabicPeriod"/>
            </a:pPr>
            <a:endParaRPr lang="en-US" sz="1600" dirty="0" smtClean="0"/>
          </a:p>
          <a:p>
            <a:pPr marL="514350" indent="-514350">
              <a:buFont typeface="+mj-lt"/>
              <a:buAutoNum type="arabicPeriod"/>
            </a:pPr>
            <a:r>
              <a:rPr lang="en-US" sz="1600" dirty="0" smtClean="0"/>
              <a:t>Some parents teach their children that “the squeaky wheel gets the grease,” while others prefer to reinforce the idea that “the nail that sticks up gets hammered down.” Which philosophy holds more truth for you? Give a real-life example from your life, studies, or observations to support your answer.</a:t>
            </a:r>
          </a:p>
          <a:p>
            <a:pPr marL="514350" indent="-514350">
              <a:buFont typeface="+mj-lt"/>
              <a:buAutoNum type="arabicPeriod"/>
            </a:pPr>
            <a:endParaRPr lang="en-US" sz="1600" dirty="0" smtClean="0"/>
          </a:p>
          <a:p>
            <a:pPr marL="514350" indent="-514350">
              <a:buFont typeface="+mj-lt"/>
              <a:buAutoNum type="arabicPeriod"/>
            </a:pPr>
            <a:r>
              <a:rPr lang="en-US" sz="1600" i="1" dirty="0" smtClean="0"/>
              <a:t>The Giver. The Hunger Games. Divergent. “Harrison </a:t>
            </a:r>
            <a:r>
              <a:rPr lang="en-US" sz="1600" dirty="0" smtClean="0"/>
              <a:t>Bergeron” is just one example in a long list of dystopian literature that has captivated audiences over the past 100 years. Dystopian stories present futuristic societies that have become repressive, government controlled states where people have given up many of their personal freedoms, often under the guise of living in an ideal community. Looking at this story and what you know of other books/films from this genre, what does the popularity of these books and films show us about people’s beliefs and fears today?</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to="" calcmode="lin" valueType="num">
                                      <p:cBhvr>
                                        <p:cTn id="11" dur="1" fill="hold"/>
                                        <p:tgtEl>
                                          <p:spTgt spid="3">
                                            <p:txEl>
                                              <p:pRg st="2" end="2"/>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to="" calcmode="lin" valueType="num">
                                      <p:cBhvr>
                                        <p:cTn id="15" dur="1" fill="hold"/>
                                        <p:tgtEl>
                                          <p:spTgt spid="3">
                                            <p:txEl>
                                              <p:pRg st="4" end="4"/>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to="" calcmode="lin" valueType="num">
                                      <p:cBhvr>
                                        <p:cTn id="19" dur="1" fill="hold"/>
                                        <p:tgtEl>
                                          <p:spTgt spid="3">
                                            <p:txEl>
                                              <p:pRg st="6" end="6"/>
                                            </p:txEl>
                                          </p:spTgt>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to="" calcmode="lin" valueType="num">
                                      <p:cBhvr>
                                        <p:cTn id="23" dur="1" fill="hold"/>
                                        <p:tgtEl>
                                          <p:spTgt spid="3">
                                            <p:txEl>
                                              <p:pRg st="8" end="8"/>
                                            </p:txEl>
                                          </p:spTgt>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to="" calcmode="lin" valueType="num">
                                      <p:cBhvr>
                                        <p:cTn id="27" dur="1" fill="hold"/>
                                        <p:tgtEl>
                                          <p:spTgt spid="3">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a:t>
            </a:r>
            <a:endParaRPr lang="en-US" dirty="0"/>
          </a:p>
        </p:txBody>
      </p:sp>
      <p:sp>
        <p:nvSpPr>
          <p:cNvPr id="3" name="Content Placeholder 2"/>
          <p:cNvSpPr>
            <a:spLocks noGrp="1"/>
          </p:cNvSpPr>
          <p:nvPr>
            <p:ph idx="1"/>
          </p:nvPr>
        </p:nvSpPr>
        <p:spPr/>
        <p:txBody>
          <a:bodyPr>
            <a:normAutofit/>
          </a:bodyPr>
          <a:lstStyle/>
          <a:p>
            <a:r>
              <a:rPr lang="en-US" sz="3600" dirty="0" smtClean="0"/>
              <a:t>Analyze &amp; Apply</a:t>
            </a:r>
            <a:endParaRPr lang="en-US" sz="3600" dirty="0" smtClean="0"/>
          </a:p>
          <a:p>
            <a:endParaRPr lang="en-US" sz="3600" dirty="0" smtClean="0"/>
          </a:p>
          <a:p>
            <a:r>
              <a:rPr lang="en-US" sz="3600" dirty="0" smtClean="0"/>
              <a:t>“Discipline equals freedom.”</a:t>
            </a:r>
          </a:p>
          <a:p>
            <a:pPr>
              <a:buNone/>
            </a:pPr>
            <a:endParaRPr lang="en-US" sz="3600" dirty="0" smtClean="0"/>
          </a:p>
          <a:p>
            <a:pPr algn="r"/>
            <a:r>
              <a:rPr lang="en-US" sz="3600" dirty="0" smtClean="0"/>
              <a:t>Jocko </a:t>
            </a:r>
            <a:r>
              <a:rPr lang="en-US" sz="3600" dirty="0" err="1" smtClean="0"/>
              <a:t>Willink</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lstStyle/>
          <a:p>
            <a:r>
              <a:rPr lang="en-US" dirty="0" smtClean="0">
                <a:latin typeface="Sitka Heading" pitchFamily="2" charset="0"/>
              </a:rPr>
              <a:t>Harrison Bergeron</a:t>
            </a:r>
            <a:endParaRPr lang="en-US" dirty="0">
              <a:latin typeface="Sitka Heading" pitchFamily="2" charset="0"/>
            </a:endParaRPr>
          </a:p>
        </p:txBody>
      </p:sp>
      <p:sp>
        <p:nvSpPr>
          <p:cNvPr id="3" name="Subtitle 2"/>
          <p:cNvSpPr>
            <a:spLocks noGrp="1"/>
          </p:cNvSpPr>
          <p:nvPr>
            <p:ph type="subTitle" idx="1"/>
          </p:nvPr>
        </p:nvSpPr>
        <p:spPr>
          <a:xfrm>
            <a:off x="1371600" y="5715000"/>
            <a:ext cx="6400800" cy="1143000"/>
          </a:xfrm>
        </p:spPr>
        <p:txBody>
          <a:bodyPr/>
          <a:lstStyle/>
          <a:p>
            <a:r>
              <a:rPr lang="en-US" dirty="0" smtClean="0">
                <a:latin typeface="Sitka Heading" pitchFamily="2" charset="0"/>
              </a:rPr>
              <a:t>By Kurt Vonnegut</a:t>
            </a:r>
            <a:endParaRPr lang="en-US" dirty="0">
              <a:latin typeface="Sitka Heading" pitchFamily="2" charset="0"/>
            </a:endParaRPr>
          </a:p>
        </p:txBody>
      </p:sp>
      <p:pic>
        <p:nvPicPr>
          <p:cNvPr id="1026" name="Picture 2" descr="C:\Users\dhopkins\Desktop\tumblr_static_tumblr_static_76v1ggeiok0scg80ccwowcgg8_640.jpg"/>
          <p:cNvPicPr>
            <a:picLocks noChangeAspect="1" noChangeArrowheads="1"/>
          </p:cNvPicPr>
          <p:nvPr/>
        </p:nvPicPr>
        <p:blipFill>
          <a:blip r:embed="rId2" cstate="print"/>
          <a:srcRect/>
          <a:stretch>
            <a:fillRect/>
          </a:stretch>
        </p:blipFill>
        <p:spPr bwMode="auto">
          <a:xfrm>
            <a:off x="1371600" y="1828800"/>
            <a:ext cx="6505335" cy="3657600"/>
          </a:xfrm>
          <a:prstGeom prst="rect">
            <a:avLst/>
          </a:prstGeom>
          <a:noFill/>
        </p:spPr>
      </p:pic>
    </p:spTree>
  </p:cSld>
  <p:clrMapOvr>
    <a:overrideClrMapping bg1="dk1" tx1="lt1" bg2="dk2" tx2="lt2" accent1="accent1" accent2="accent2" accent3="accent3" accent4="accent4" accent5="accent5" accent6="accent6" hlink="hlink" folHlink="folHlink"/>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fontScale="90000"/>
          </a:bodyPr>
          <a:lstStyle/>
          <a:p>
            <a:r>
              <a:rPr lang="en-US" sz="4400" i="1" dirty="0" smtClean="0">
                <a:solidFill>
                  <a:srgbClr val="DDDDDD">
                    <a:satMod val="150000"/>
                  </a:srgbClr>
                </a:solidFill>
                <a:latin typeface="Sitka Heading" pitchFamily="2" charset="0"/>
              </a:rPr>
              <a:t>Harrison Bergeron – </a:t>
            </a:r>
            <a:r>
              <a:rPr lang="en-US" sz="4400" dirty="0" smtClean="0">
                <a:solidFill>
                  <a:srgbClr val="DDDDDD">
                    <a:satMod val="150000"/>
                  </a:srgbClr>
                </a:solidFill>
                <a:latin typeface="Sitka Heading" pitchFamily="2" charset="0"/>
              </a:rPr>
              <a:t>Reading Questions</a:t>
            </a:r>
            <a:endParaRPr lang="en-US" dirty="0"/>
          </a:p>
        </p:txBody>
      </p:sp>
      <p:sp>
        <p:nvSpPr>
          <p:cNvPr id="3" name="Content Placeholder 2"/>
          <p:cNvSpPr>
            <a:spLocks noGrp="1"/>
          </p:cNvSpPr>
          <p:nvPr>
            <p:ph idx="1"/>
          </p:nvPr>
        </p:nvSpPr>
        <p:spPr>
          <a:xfrm>
            <a:off x="152400" y="1600200"/>
            <a:ext cx="8686800" cy="5029200"/>
          </a:xfrm>
        </p:spPr>
        <p:txBody>
          <a:bodyPr>
            <a:normAutofit fontScale="85000" lnSpcReduction="20000"/>
          </a:bodyPr>
          <a:lstStyle/>
          <a:p>
            <a:pPr marL="633222" indent="-514350">
              <a:buFont typeface="+mj-lt"/>
              <a:buAutoNum type="arabicPeriod"/>
            </a:pPr>
            <a:r>
              <a:rPr lang="en-US" dirty="0" smtClean="0"/>
              <a:t>In 2081, there have been 213 Amendments added to the U.S. Constitution. What does this show about government in the story? </a:t>
            </a:r>
          </a:p>
          <a:p>
            <a:pPr marL="633222" indent="-514350">
              <a:buFont typeface="+mj-lt"/>
              <a:buAutoNum type="arabicPeriod"/>
            </a:pPr>
            <a:endParaRPr lang="en-US" dirty="0" smtClean="0"/>
          </a:p>
          <a:p>
            <a:pPr marL="633222" indent="-514350">
              <a:buFont typeface="+mj-lt"/>
              <a:buAutoNum type="arabicPeriod"/>
            </a:pPr>
            <a:r>
              <a:rPr lang="en-US" dirty="0" smtClean="0"/>
              <a:t>Find and write down a simile Vonnegut uses when he describes George Bergeron’s thoughts. Then, explain what’s compelling about the use of this particular simile. </a:t>
            </a:r>
          </a:p>
          <a:p>
            <a:pPr marL="633222" indent="-514350">
              <a:buFont typeface="+mj-lt"/>
              <a:buAutoNum type="arabicPeriod"/>
            </a:pPr>
            <a:endParaRPr lang="en-US" dirty="0" smtClean="0"/>
          </a:p>
          <a:p>
            <a:pPr marL="633222" indent="-514350">
              <a:buFont typeface="+mj-lt"/>
              <a:buAutoNum type="arabicPeriod"/>
            </a:pPr>
            <a:r>
              <a:rPr lang="en-US" dirty="0" smtClean="0"/>
              <a:t>In this story, equality is valued and extreme steps are taken to ensure that no one has an advantage over anyone else. List three ways that a person who is seen as more attractive, intelligent, or athletic might be handicapped by the government.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fontScale="90000"/>
          </a:bodyPr>
          <a:lstStyle/>
          <a:p>
            <a:r>
              <a:rPr lang="en-US" sz="4400" i="1" dirty="0" smtClean="0">
                <a:solidFill>
                  <a:srgbClr val="DDDDDD">
                    <a:satMod val="150000"/>
                  </a:srgbClr>
                </a:solidFill>
                <a:latin typeface="Sitka Heading" pitchFamily="2" charset="0"/>
              </a:rPr>
              <a:t>Harrison Bergeron – </a:t>
            </a:r>
            <a:r>
              <a:rPr lang="en-US" sz="4400" dirty="0" smtClean="0">
                <a:solidFill>
                  <a:srgbClr val="DDDDDD">
                    <a:satMod val="150000"/>
                  </a:srgbClr>
                </a:solidFill>
                <a:latin typeface="Sitka Heading" pitchFamily="2" charset="0"/>
              </a:rPr>
              <a:t>Reading Questions</a:t>
            </a:r>
            <a:endParaRPr lang="en-US" dirty="0"/>
          </a:p>
        </p:txBody>
      </p:sp>
      <p:sp>
        <p:nvSpPr>
          <p:cNvPr id="3" name="Content Placeholder 2"/>
          <p:cNvSpPr>
            <a:spLocks noGrp="1"/>
          </p:cNvSpPr>
          <p:nvPr>
            <p:ph idx="1"/>
          </p:nvPr>
        </p:nvSpPr>
        <p:spPr>
          <a:xfrm>
            <a:off x="152400" y="1600200"/>
            <a:ext cx="8686800" cy="5029200"/>
          </a:xfrm>
        </p:spPr>
        <p:txBody>
          <a:bodyPr>
            <a:normAutofit fontScale="92500" lnSpcReduction="10000"/>
          </a:bodyPr>
          <a:lstStyle/>
          <a:p>
            <a:pPr marL="633222" indent="-514350">
              <a:buFont typeface="+mj-lt"/>
              <a:buAutoNum type="arabicPeriod" startAt="4"/>
            </a:pPr>
            <a:r>
              <a:rPr lang="en-US" sz="2400" dirty="0" smtClean="0"/>
              <a:t>Give two concrete examples from the text showing that, despite the government’s  extreme efforts, people still are not equal in this society.</a:t>
            </a:r>
          </a:p>
          <a:p>
            <a:pPr marL="633222" indent="-514350">
              <a:buFont typeface="+mj-lt"/>
              <a:buAutoNum type="arabicPeriod" startAt="4"/>
            </a:pPr>
            <a:endParaRPr lang="en-US" sz="2400" dirty="0" smtClean="0"/>
          </a:p>
          <a:p>
            <a:pPr marL="633222" indent="-514350">
              <a:buFont typeface="+mj-lt"/>
              <a:buAutoNum type="arabicPeriod" startAt="5"/>
            </a:pPr>
            <a:r>
              <a:rPr lang="en-US" sz="2400" dirty="0" smtClean="0"/>
              <a:t>After the announcer fumbles the bulletin and has to be replaced, Hazel says that he should still be given a raise because “he tried. That’s the big thing. He tried to do the best he could with what God gave him.” Is Hazel right? Should people be given credit at their workplaces or in school simply for trying, regardless of the result? Give a real-life example from your life, studies, or observations to support your stance.</a:t>
            </a:r>
          </a:p>
          <a:p>
            <a:pPr marL="633222" indent="-514350">
              <a:buFont typeface="+mj-lt"/>
              <a:buAutoNum type="arabicPeriod" startAt="5"/>
            </a:pPr>
            <a:endParaRPr lang="en-US" sz="2400" dirty="0" smtClean="0"/>
          </a:p>
          <a:p>
            <a:pPr marL="633222" indent="-514350">
              <a:buFont typeface="+mj-lt"/>
              <a:buAutoNum type="arabicPeriod" startAt="5"/>
            </a:pPr>
            <a:r>
              <a:rPr lang="en-US" sz="2400" dirty="0" smtClean="0"/>
              <a:t>Harrison Bergeron, a genius and stellar athlete, must carry three hundred pounds in “the race of life.” In today’s world, is there a burden that exceptional people must carry? Explain your answer.</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to="" calcmode="lin" valueType="num">
                                      <p:cBhvr>
                                        <p:cTn id="11" dur="1" fill="hold"/>
                                        <p:tgtEl>
                                          <p:spTgt spid="3">
                                            <p:txEl>
                                              <p:pRg st="2" end="2"/>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to="" calcmode="lin" valueType="num">
                                      <p:cBhvr>
                                        <p:cTn id="15"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fontScale="90000"/>
          </a:bodyPr>
          <a:lstStyle/>
          <a:p>
            <a:r>
              <a:rPr lang="en-US" sz="4400" i="1" dirty="0" smtClean="0">
                <a:solidFill>
                  <a:srgbClr val="DDDDDD">
                    <a:satMod val="150000"/>
                  </a:srgbClr>
                </a:solidFill>
                <a:latin typeface="Sitka Heading" pitchFamily="2" charset="0"/>
              </a:rPr>
              <a:t>Harrison Bergeron – </a:t>
            </a:r>
            <a:r>
              <a:rPr lang="en-US" sz="4400" dirty="0" smtClean="0">
                <a:solidFill>
                  <a:srgbClr val="DDDDDD">
                    <a:satMod val="150000"/>
                  </a:srgbClr>
                </a:solidFill>
                <a:latin typeface="Sitka Heading" pitchFamily="2" charset="0"/>
              </a:rPr>
              <a:t>Reading Questions</a:t>
            </a:r>
            <a:endParaRPr lang="en-US" dirty="0"/>
          </a:p>
        </p:txBody>
      </p:sp>
      <p:sp>
        <p:nvSpPr>
          <p:cNvPr id="3" name="Content Placeholder 2"/>
          <p:cNvSpPr>
            <a:spLocks noGrp="1"/>
          </p:cNvSpPr>
          <p:nvPr>
            <p:ph idx="1"/>
          </p:nvPr>
        </p:nvSpPr>
        <p:spPr>
          <a:xfrm>
            <a:off x="152400" y="1600200"/>
            <a:ext cx="8686800" cy="5029200"/>
          </a:xfrm>
        </p:spPr>
        <p:txBody>
          <a:bodyPr>
            <a:normAutofit lnSpcReduction="10000"/>
          </a:bodyPr>
          <a:lstStyle/>
          <a:p>
            <a:pPr marL="633222" indent="-514350">
              <a:buFont typeface="+mj-lt"/>
              <a:buAutoNum type="arabicPeriod" startAt="7"/>
            </a:pPr>
            <a:r>
              <a:rPr lang="en-US" sz="2400" dirty="0" smtClean="0"/>
              <a:t>What does Harrison’s declaration as he frees himself from his shackles show us about power? About liberation?</a:t>
            </a:r>
          </a:p>
          <a:p>
            <a:pPr marL="633222" indent="-514350">
              <a:buFont typeface="+mj-lt"/>
              <a:buAutoNum type="arabicPeriod" startAt="7"/>
            </a:pPr>
            <a:endParaRPr lang="en-US" sz="2400" dirty="0" smtClean="0"/>
          </a:p>
          <a:p>
            <a:pPr marL="633222" indent="-514350">
              <a:buFont typeface="+mj-lt"/>
              <a:buAutoNum type="arabicPeriod" startAt="7"/>
            </a:pPr>
            <a:r>
              <a:rPr lang="en-US" sz="2400" dirty="0" smtClean="0"/>
              <a:t>Look at the Vonnegut’s description of Harrison and the ballerina. What simile does the author use to describe the couple? How does this simile serve as an element of foreshadowing?</a:t>
            </a:r>
          </a:p>
          <a:p>
            <a:pPr marL="633222" indent="-514350">
              <a:buFont typeface="+mj-lt"/>
              <a:buAutoNum type="arabicPeriod" startAt="7"/>
            </a:pPr>
            <a:endParaRPr lang="en-US" sz="2400" dirty="0" smtClean="0"/>
          </a:p>
          <a:p>
            <a:pPr marL="633222" indent="-514350">
              <a:buFont typeface="+mj-lt"/>
              <a:buAutoNum type="arabicPeriod" startAt="7"/>
            </a:pPr>
            <a:r>
              <a:rPr lang="en-US" sz="2400" dirty="0" smtClean="0"/>
              <a:t>Why aren’t Harrison’s parents more emotionally impacted by the death of their son? In what way are some Americans today similar to George and Hazel Bergeron?</a:t>
            </a:r>
          </a:p>
          <a:p>
            <a:pPr marL="633222" indent="-514350">
              <a:buFont typeface="+mj-lt"/>
              <a:buAutoNum type="arabicPeriod" startAt="7"/>
            </a:pPr>
            <a:endParaRPr lang="en-US" sz="2400" dirty="0" smtClean="0"/>
          </a:p>
          <a:p>
            <a:pPr marL="633222" indent="-514350">
              <a:buFont typeface="+mj-lt"/>
              <a:buAutoNum type="arabicPeriod" startAt="7"/>
            </a:pPr>
            <a:r>
              <a:rPr lang="en-US" sz="2400" dirty="0" smtClean="0"/>
              <a:t> At the end of the story, what is George’s advice to his wife? Is this good advice? Explain your answer.</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to="" calcmode="lin" valueType="num">
                                      <p:cBhvr>
                                        <p:cTn id="11" dur="1" fill="hold"/>
                                        <p:tgtEl>
                                          <p:spTgt spid="3">
                                            <p:txEl>
                                              <p:pRg st="2" end="2"/>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to="" calcmode="lin" valueType="num">
                                      <p:cBhvr>
                                        <p:cTn id="15" dur="1" fill="hold"/>
                                        <p:tgtEl>
                                          <p:spTgt spid="3">
                                            <p:txEl>
                                              <p:pRg st="4" end="4"/>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to="" calcmode="lin" valueType="num">
                                      <p:cBhvr>
                                        <p:cTn id="19"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0"/>
            <a:ext cx="8077200" cy="1673352"/>
          </a:xfrm>
        </p:spPr>
        <p:txBody>
          <a:bodyPr>
            <a:normAutofit/>
          </a:bodyPr>
          <a:lstStyle/>
          <a:p>
            <a:pPr defTabSz="914363" eaLnBrk="1" fontAlgn="auto" hangingPunct="1">
              <a:spcAft>
                <a:spcPts val="0"/>
              </a:spcAft>
              <a:defRPr/>
            </a:pPr>
            <a:r>
              <a:rPr sz="6000" dirty="0" smtClean="0">
                <a:solidFill>
                  <a:srgbClr val="00B0F0"/>
                </a:solidFill>
              </a:rPr>
              <a:t>Socratic Seminar</a:t>
            </a:r>
            <a:endParaRPr sz="6000" dirty="0">
              <a:solidFill>
                <a:srgbClr val="00B0F0"/>
              </a:solidFill>
            </a:endParaRPr>
          </a:p>
        </p:txBody>
      </p:sp>
      <p:sp>
        <p:nvSpPr>
          <p:cNvPr id="3" name="Subtitle 2"/>
          <p:cNvSpPr>
            <a:spLocks noGrp="1"/>
          </p:cNvSpPr>
          <p:nvPr>
            <p:ph type="subTitle" idx="1"/>
          </p:nvPr>
        </p:nvSpPr>
        <p:spPr>
          <a:xfrm>
            <a:off x="685800" y="3581400"/>
            <a:ext cx="7681913" cy="1370012"/>
          </a:xfrm>
        </p:spPr>
        <p:txBody>
          <a:bodyPr rtlCol="0">
            <a:normAutofit/>
          </a:bodyPr>
          <a:lstStyle/>
          <a:p>
            <a:pPr defTabSz="914363" eaLnBrk="1" fontAlgn="auto" hangingPunct="1">
              <a:spcAft>
                <a:spcPts val="0"/>
              </a:spcAft>
              <a:defRPr/>
            </a:pPr>
            <a:r>
              <a:rPr lang="en-US" sz="2800" dirty="0" smtClean="0"/>
              <a:t>What to expect.</a:t>
            </a:r>
          </a:p>
          <a:p>
            <a:pPr defTabSz="914363" eaLnBrk="1" fontAlgn="auto" hangingPunct="1">
              <a:spcAft>
                <a:spcPts val="0"/>
              </a:spcAft>
              <a:defRPr/>
            </a:pPr>
            <a:r>
              <a:rPr lang="en-US" sz="2800" dirty="0" smtClean="0"/>
              <a:t>What is expected.</a:t>
            </a:r>
            <a:endParaRPr lang="en-US"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sz="5400" dirty="0" smtClean="0">
                <a:solidFill>
                  <a:srgbClr val="00B0F0"/>
                </a:solidFill>
              </a:rPr>
              <a:t>What is expected?</a:t>
            </a:r>
          </a:p>
        </p:txBody>
      </p:sp>
      <p:sp>
        <p:nvSpPr>
          <p:cNvPr id="72707" name="Text Placeholder 2"/>
          <p:cNvSpPr>
            <a:spLocks noGrp="1"/>
          </p:cNvSpPr>
          <p:nvPr>
            <p:ph type="body" sz="quarter" idx="10"/>
          </p:nvPr>
        </p:nvSpPr>
        <p:spPr>
          <a:xfrm>
            <a:off x="228600" y="1676400"/>
            <a:ext cx="8763000" cy="4953000"/>
          </a:xfrm>
        </p:spPr>
        <p:txBody>
          <a:bodyPr>
            <a:normAutofit fontScale="92500" lnSpcReduction="20000"/>
          </a:bodyPr>
          <a:lstStyle/>
          <a:p>
            <a:pPr eaLnBrk="1" hangingPunct="1">
              <a:buClr>
                <a:srgbClr val="00B0F0"/>
              </a:buClr>
            </a:pPr>
            <a:r>
              <a:rPr lang="en-US" altLang="en-US" dirty="0" smtClean="0"/>
              <a:t>The Socratic Seminar is a formal discussion  that is based on text.</a:t>
            </a:r>
          </a:p>
          <a:p>
            <a:pPr eaLnBrk="1" hangingPunct="1">
              <a:buClr>
                <a:srgbClr val="00B0F0"/>
              </a:buClr>
            </a:pPr>
            <a:endParaRPr lang="en-US" altLang="en-US" dirty="0" smtClean="0"/>
          </a:p>
          <a:p>
            <a:pPr eaLnBrk="1" hangingPunct="1">
              <a:buClr>
                <a:srgbClr val="00B0F0"/>
              </a:buClr>
            </a:pPr>
            <a:r>
              <a:rPr lang="en-US" altLang="en-US" dirty="0" smtClean="0"/>
              <a:t>You will…</a:t>
            </a:r>
          </a:p>
          <a:p>
            <a:pPr lvl="1">
              <a:buClr>
                <a:srgbClr val="00B0F0"/>
              </a:buClr>
            </a:pPr>
            <a:r>
              <a:rPr lang="en-US" altLang="en-US" dirty="0" smtClean="0"/>
              <a:t> ask each other open-ended questions.</a:t>
            </a:r>
          </a:p>
          <a:p>
            <a:pPr eaLnBrk="1" hangingPunct="1">
              <a:buClr>
                <a:srgbClr val="00B0F0"/>
              </a:buClr>
            </a:pPr>
            <a:endParaRPr lang="en-US" altLang="en-US" sz="1400" dirty="0" smtClean="0"/>
          </a:p>
          <a:p>
            <a:pPr lvl="1">
              <a:buClr>
                <a:srgbClr val="00B0F0"/>
              </a:buClr>
            </a:pPr>
            <a:r>
              <a:rPr lang="en-US" altLang="en-US" dirty="0" smtClean="0"/>
              <a:t>listen closely to the comments of others.</a:t>
            </a:r>
          </a:p>
          <a:p>
            <a:pPr eaLnBrk="1" hangingPunct="1">
              <a:buClr>
                <a:srgbClr val="00B0F0"/>
              </a:buClr>
            </a:pPr>
            <a:endParaRPr lang="en-US" altLang="en-US" sz="1400" dirty="0" smtClean="0"/>
          </a:p>
          <a:p>
            <a:pPr lvl="1">
              <a:buClr>
                <a:srgbClr val="00B0F0"/>
              </a:buClr>
            </a:pPr>
            <a:r>
              <a:rPr lang="en-US" altLang="en-US" dirty="0" smtClean="0"/>
              <a:t>think critically.</a:t>
            </a:r>
          </a:p>
          <a:p>
            <a:pPr eaLnBrk="1" hangingPunct="1">
              <a:buClr>
                <a:srgbClr val="00B0F0"/>
              </a:buClr>
            </a:pPr>
            <a:endParaRPr lang="en-US" altLang="en-US" sz="1400" dirty="0" smtClean="0"/>
          </a:p>
          <a:p>
            <a:pPr lvl="1">
              <a:buClr>
                <a:srgbClr val="00B0F0"/>
              </a:buClr>
            </a:pPr>
            <a:r>
              <a:rPr lang="en-US" altLang="en-US" dirty="0" smtClean="0"/>
              <a:t>articulate your own thoughts and responses to the thoughts of others.</a:t>
            </a:r>
          </a:p>
          <a:p>
            <a:pPr eaLnBrk="1" hangingPunct="1">
              <a:buClr>
                <a:srgbClr val="00B0F0"/>
              </a:buClr>
            </a:pPr>
            <a:endParaRPr lang="en-US" altLang="en-US" sz="1400" dirty="0" smtClean="0"/>
          </a:p>
          <a:p>
            <a:pPr lvl="1">
              <a:buClr>
                <a:srgbClr val="00B0F0"/>
              </a:buClr>
            </a:pPr>
            <a:r>
              <a:rPr lang="en-US" altLang="en-US" dirty="0" smtClean="0"/>
              <a:t>work cooperatively.</a:t>
            </a:r>
          </a:p>
          <a:p>
            <a:pPr eaLnBrk="1" hangingPunct="1">
              <a:buClr>
                <a:srgbClr val="00B0F0"/>
              </a:buClr>
            </a:pPr>
            <a:endParaRPr lang="en-US" altLang="en-US" sz="1400" dirty="0" smtClean="0"/>
          </a:p>
          <a:p>
            <a:pPr lvl="1">
              <a:buClr>
                <a:srgbClr val="00B0F0"/>
              </a:buClr>
            </a:pPr>
            <a:r>
              <a:rPr lang="en-US" altLang="en-US" dirty="0" smtClean="0"/>
              <a:t>question intelligently and civilly.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anim to="" calcmode="lin" valueType="num">
                                      <p:cBhvr>
                                        <p:cTn id="12" dur="1" fill="hold"/>
                                        <p:tgtEl>
                                          <p:spTgt spid="7270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 to="" calcmode="lin" valueType="num">
                                      <p:cBhvr>
                                        <p:cTn id="17" dur="1" fill="hold"/>
                                        <p:tgtEl>
                                          <p:spTgt spid="72707">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2707">
                                            <p:txEl>
                                              <p:pRg st="3" end="3"/>
                                            </p:txEl>
                                          </p:spTgt>
                                        </p:tgtEl>
                                        <p:attrNameLst>
                                          <p:attrName>style.visibility</p:attrName>
                                        </p:attrNameLst>
                                      </p:cBhvr>
                                      <p:to>
                                        <p:strVal val="visible"/>
                                      </p:to>
                                    </p:set>
                                    <p:anim to="" calcmode="lin" valueType="num">
                                      <p:cBhvr>
                                        <p:cTn id="22" dur="1" fill="hold"/>
                                        <p:tgtEl>
                                          <p:spTgt spid="72707">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2707">
                                            <p:txEl>
                                              <p:pRg st="5" end="5"/>
                                            </p:txEl>
                                          </p:spTgt>
                                        </p:tgtEl>
                                        <p:attrNameLst>
                                          <p:attrName>style.visibility</p:attrName>
                                        </p:attrNameLst>
                                      </p:cBhvr>
                                      <p:to>
                                        <p:strVal val="visible"/>
                                      </p:to>
                                    </p:set>
                                    <p:anim to="" calcmode="lin" valueType="num">
                                      <p:cBhvr>
                                        <p:cTn id="27" dur="1" fill="hold"/>
                                        <p:tgtEl>
                                          <p:spTgt spid="72707">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72707">
                                            <p:txEl>
                                              <p:pRg st="7" end="7"/>
                                            </p:txEl>
                                          </p:spTgt>
                                        </p:tgtEl>
                                        <p:attrNameLst>
                                          <p:attrName>style.visibility</p:attrName>
                                        </p:attrNameLst>
                                      </p:cBhvr>
                                      <p:to>
                                        <p:strVal val="visible"/>
                                      </p:to>
                                    </p:set>
                                    <p:anim to="" calcmode="lin" valueType="num">
                                      <p:cBhvr>
                                        <p:cTn id="32" dur="1" fill="hold"/>
                                        <p:tgtEl>
                                          <p:spTgt spid="72707">
                                            <p:txEl>
                                              <p:pRg st="7" end="7"/>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72707">
                                            <p:txEl>
                                              <p:pRg st="9" end="9"/>
                                            </p:txEl>
                                          </p:spTgt>
                                        </p:tgtEl>
                                        <p:attrNameLst>
                                          <p:attrName>style.visibility</p:attrName>
                                        </p:attrNameLst>
                                      </p:cBhvr>
                                      <p:to>
                                        <p:strVal val="visible"/>
                                      </p:to>
                                    </p:set>
                                    <p:anim to="" calcmode="lin" valueType="num">
                                      <p:cBhvr>
                                        <p:cTn id="37" dur="1" fill="hold"/>
                                        <p:tgtEl>
                                          <p:spTgt spid="72707">
                                            <p:txEl>
                                              <p:pRg st="9" end="9"/>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72707">
                                            <p:txEl>
                                              <p:pRg st="11" end="11"/>
                                            </p:txEl>
                                          </p:spTgt>
                                        </p:tgtEl>
                                        <p:attrNameLst>
                                          <p:attrName>style.visibility</p:attrName>
                                        </p:attrNameLst>
                                      </p:cBhvr>
                                      <p:to>
                                        <p:strVal val="visible"/>
                                      </p:to>
                                    </p:set>
                                    <p:anim to="" calcmode="lin" valueType="num">
                                      <p:cBhvr>
                                        <p:cTn id="42" dur="1" fill="hold"/>
                                        <p:tgtEl>
                                          <p:spTgt spid="72707">
                                            <p:txEl>
                                              <p:pRg st="11" end="11"/>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72707">
                                            <p:txEl>
                                              <p:pRg st="13" end="13"/>
                                            </p:txEl>
                                          </p:spTgt>
                                        </p:tgtEl>
                                        <p:attrNameLst>
                                          <p:attrName>style.visibility</p:attrName>
                                        </p:attrNameLst>
                                      </p:cBhvr>
                                      <p:to>
                                        <p:strVal val="visible"/>
                                      </p:to>
                                    </p:set>
                                    <p:anim to="" calcmode="lin" valueType="num">
                                      <p:cBhvr>
                                        <p:cTn id="47" dur="1" fill="hold"/>
                                        <p:tgtEl>
                                          <p:spTgt spid="72707">
                                            <p:txEl>
                                              <p:pRg st="13" end="1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270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defTabSz="914363" eaLnBrk="1" fontAlgn="auto" hangingPunct="1">
              <a:spcAft>
                <a:spcPts val="0"/>
              </a:spcAft>
              <a:defRPr/>
            </a:pPr>
            <a:r>
              <a:rPr sz="5400" dirty="0" smtClean="0">
                <a:solidFill>
                  <a:srgbClr val="00B0F0"/>
                </a:solidFill>
              </a:rPr>
              <a:t>Procedures</a:t>
            </a:r>
            <a:endParaRPr dirty="0">
              <a:solidFill>
                <a:srgbClr val="00B0F0"/>
              </a:solidFill>
            </a:endParaRPr>
          </a:p>
        </p:txBody>
      </p:sp>
      <p:sp>
        <p:nvSpPr>
          <p:cNvPr id="73731" name="Text Placeholder 2"/>
          <p:cNvSpPr>
            <a:spLocks noGrp="1"/>
          </p:cNvSpPr>
          <p:nvPr>
            <p:ph type="body" sz="quarter" idx="10"/>
          </p:nvPr>
        </p:nvSpPr>
        <p:spPr>
          <a:xfrm>
            <a:off x="381000" y="1523999"/>
            <a:ext cx="8382000" cy="5105401"/>
          </a:xfrm>
        </p:spPr>
        <p:txBody>
          <a:bodyPr>
            <a:normAutofit fontScale="92500"/>
          </a:bodyPr>
          <a:lstStyle/>
          <a:p>
            <a:pPr eaLnBrk="1" hangingPunct="1">
              <a:buClr>
                <a:srgbClr val="00B0F0"/>
              </a:buClr>
            </a:pPr>
            <a:r>
              <a:rPr lang="en-US" altLang="en-US" dirty="0" smtClean="0"/>
              <a:t>Don’t raise your hand to speak. This seminar is about you, not me, and I will not be calling on anyone. In fact, I will not be participating at all, except to take notes on everyone’s participation.</a:t>
            </a:r>
          </a:p>
          <a:p>
            <a:pPr eaLnBrk="1" hangingPunct="1">
              <a:buClr>
                <a:srgbClr val="00B0F0"/>
              </a:buClr>
            </a:pPr>
            <a:endParaRPr lang="en-US" altLang="en-US" dirty="0" smtClean="0"/>
          </a:p>
          <a:p>
            <a:pPr eaLnBrk="1" hangingPunct="1">
              <a:buClr>
                <a:srgbClr val="00B0F0"/>
              </a:buClr>
            </a:pPr>
            <a:r>
              <a:rPr lang="en-US" altLang="en-US" dirty="0" smtClean="0"/>
              <a:t>Listen carefully to your classmates. You cannot comment on anyone else’s ideas if you don’t hear them.  The room needs to be very quiet!</a:t>
            </a:r>
          </a:p>
          <a:p>
            <a:pPr eaLnBrk="1" hangingPunct="1">
              <a:buClr>
                <a:srgbClr val="00B0F0"/>
              </a:buClr>
            </a:pPr>
            <a:endParaRPr lang="en-US" altLang="en-US" dirty="0" smtClean="0"/>
          </a:p>
          <a:p>
            <a:pPr eaLnBrk="1" hangingPunct="1">
              <a:buClr>
                <a:srgbClr val="00B0F0"/>
              </a:buClr>
            </a:pPr>
            <a:r>
              <a:rPr lang="en-US" altLang="en-US" dirty="0" smtClean="0"/>
              <a:t>Address each other respectfully. Do not insult anyone or their ideas.  Remember, YOU will be next!!!</a:t>
            </a:r>
          </a:p>
          <a:p>
            <a:pPr eaLnBrk="1" hangingPunct="1"/>
            <a:endParaRPr lang="en-US" altLang="en-US" dirty="0" smtClean="0"/>
          </a:p>
          <a:p>
            <a:pPr eaLnBrk="1" hangingPunct="1"/>
            <a:endParaRPr lang="en-US" alt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 to="" calcmode="lin" valueType="num">
                                      <p:cBhvr>
                                        <p:cTn id="12" dur="1" fill="hold"/>
                                        <p:tgtEl>
                                          <p:spTgt spid="7373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 to="" calcmode="lin" valueType="num">
                                      <p:cBhvr>
                                        <p:cTn id="17" dur="1" fill="hold"/>
                                        <p:tgtEl>
                                          <p:spTgt spid="7373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3731">
                                            <p:txEl>
                                              <p:pRg st="4" end="4"/>
                                            </p:txEl>
                                          </p:spTgt>
                                        </p:tgtEl>
                                        <p:attrNameLst>
                                          <p:attrName>style.visibility</p:attrName>
                                        </p:attrNameLst>
                                      </p:cBhvr>
                                      <p:to>
                                        <p:strVal val="visible"/>
                                      </p:to>
                                    </p:set>
                                    <p:anim to="" calcmode="lin" valueType="num">
                                      <p:cBhvr>
                                        <p:cTn id="22" dur="1" fill="hold"/>
                                        <p:tgtEl>
                                          <p:spTgt spid="7373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3731"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du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5.xml><?xml version="1.0" encoding="utf-8"?>
<a:theme xmlns:a="http://schemas.openxmlformats.org/drawingml/2006/main" name="2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6.xml><?xml version="1.0" encoding="utf-8"?>
<a:theme xmlns:a="http://schemas.openxmlformats.org/drawingml/2006/main" name="5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otalTime>13514</TotalTime>
  <Words>1718</Words>
  <Application>Microsoft Office PowerPoint</Application>
  <PresentationFormat>On-screen Show (4:3)</PresentationFormat>
  <Paragraphs>144</Paragraphs>
  <Slides>15</Slides>
  <Notes>7</Notes>
  <HiddenSlides>0</HiddenSlides>
  <MMClips>0</MMClips>
  <ScaleCrop>false</ScaleCrop>
  <HeadingPairs>
    <vt:vector size="4" baseType="variant">
      <vt:variant>
        <vt:lpstr>Theme</vt:lpstr>
      </vt:variant>
      <vt:variant>
        <vt:i4>6</vt:i4>
      </vt:variant>
      <vt:variant>
        <vt:lpstr>Slide Titles</vt:lpstr>
      </vt:variant>
      <vt:variant>
        <vt:i4>15</vt:i4>
      </vt:variant>
    </vt:vector>
  </HeadingPairs>
  <TitlesOfParts>
    <vt:vector size="21" baseType="lpstr">
      <vt:lpstr>1_Office Theme</vt:lpstr>
      <vt:lpstr>Module</vt:lpstr>
      <vt:lpstr>Office Theme</vt:lpstr>
      <vt:lpstr>1_Module</vt:lpstr>
      <vt:lpstr>2_Module</vt:lpstr>
      <vt:lpstr>5_Module</vt:lpstr>
      <vt:lpstr>Slide 1</vt:lpstr>
      <vt:lpstr>Bell Ringer</vt:lpstr>
      <vt:lpstr>Harrison Bergeron</vt:lpstr>
      <vt:lpstr>Harrison Bergeron – Reading Questions</vt:lpstr>
      <vt:lpstr>Harrison Bergeron – Reading Questions</vt:lpstr>
      <vt:lpstr>Harrison Bergeron – Reading Questions</vt:lpstr>
      <vt:lpstr>Socratic Seminar</vt:lpstr>
      <vt:lpstr>What is expected?</vt:lpstr>
      <vt:lpstr>Procedures</vt:lpstr>
      <vt:lpstr>Procedures</vt:lpstr>
      <vt:lpstr>Procedures</vt:lpstr>
      <vt:lpstr>For Today</vt:lpstr>
      <vt:lpstr>For Today</vt:lpstr>
      <vt:lpstr>Harrison Bergeron – Socratic Questions</vt:lpstr>
      <vt:lpstr>2081 – Response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dhopkins</dc:creator>
  <cp:lastModifiedBy>dhopkins</cp:lastModifiedBy>
  <cp:revision>723</cp:revision>
  <dcterms:created xsi:type="dcterms:W3CDTF">2018-08-16T12:13:35Z</dcterms:created>
  <dcterms:modified xsi:type="dcterms:W3CDTF">2018-11-14T20:01:59Z</dcterms:modified>
</cp:coreProperties>
</file>