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6" r:id="rId2"/>
    <p:sldMasterId id="2147483780" r:id="rId3"/>
  </p:sldMasterIdLst>
  <p:sldIdLst>
    <p:sldId id="290" r:id="rId4"/>
    <p:sldId id="368" r:id="rId5"/>
    <p:sldId id="349" r:id="rId6"/>
    <p:sldId id="350" r:id="rId7"/>
    <p:sldId id="369" r:id="rId8"/>
    <p:sldId id="351" r:id="rId9"/>
    <p:sldId id="352" r:id="rId10"/>
    <p:sldId id="370" r:id="rId11"/>
    <p:sldId id="371" r:id="rId12"/>
    <p:sldId id="353" r:id="rId13"/>
    <p:sldId id="354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5F72B7-388D-4D68-A7DB-4BA1F592E401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C4EE9-E216-4B0A-AE93-DF5E2A3E4705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77112-C2A6-4BF6-B33C-DAA03A879AC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F8E1-253D-404D-B7C6-3511226483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46EC2-4574-4789-B27D-21D077CA0380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BA467-C7F9-4206-B93F-99C50AA3D134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E9C2E-017F-4BDA-AEDA-A0648AC88ED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8AB9E-631E-4D90-9D6E-CF6A300E5E0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2D6E3-1ADE-4639-8D1C-979481DCC90E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B1DEA-55DC-4A32-8920-CA04CC6CA41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19895-D0D5-4B40-BE14-E74096C7C4F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39FB8-6BA0-4705-AFAD-B87D07A3D22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CFC5F-582F-423B-9244-A9135013EBD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DAE72-5393-4FB9-A8CE-B443DD478BA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65591-46C6-40B2-ADBB-7C917935A09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0EC28-0A5B-4D62-8936-EBF21BAE14B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82AE7FB2-8ABB-47F2-AB6E-10183B61F63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72697B00-D02E-4318-A27B-E0B32A212585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7594D-476E-4ACC-AD52-5AA0DE0E0FBE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1E276-15E5-4592-A358-EB65B5BEC9D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9E426-8353-41BF-8A6A-6EB52CF9E02C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67992-9D8F-48B1-9EAD-69C0B3A4E93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10/23/2018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1181F4-6379-4CB6-8310-4098D3E6F5C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10/23/2018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457E3C-84ED-4BD3-8056-114EF7DC2864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53568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Insanity Plea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Insanity Plea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October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23,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(Tuesday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Verbals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Worksheet – Check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Grammar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Notes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Participle Phrases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4. Participles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Worksheet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Participles Worksheet –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Thursday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Insanity Plea Evidence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3: Parts of Sentence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Verbals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Worksheet – 10pts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Quick Check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00601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en-US" dirty="0" smtClean="0"/>
              <a:t>Bracket the Participle Phrases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Walking quickly to work, Bob realized he was wearing only one shoe.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Too tired to turn back, he thought that maybe his co-workers would think he was on the cutting edge of fashion.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His desk, covered with piles of papers and phone messages, was the only safe place. 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Quick Check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en-US" dirty="0" smtClean="0"/>
              <a:t>Bracket the Participle Phrases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Walking quickly to work</a:t>
            </a:r>
            <a:r>
              <a:rPr lang="en-US" dirty="0" smtClean="0"/>
              <a:t>, Bob realized he was wearing only one shoe.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Too tired to turn back</a:t>
            </a:r>
            <a:r>
              <a:rPr lang="en-US" dirty="0" smtClean="0"/>
              <a:t>, he thought that maybe his co-workers would think he was on the cutting edge of fashion.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His desk, </a:t>
            </a:r>
            <a:r>
              <a:rPr lang="en-US" i="1" dirty="0" smtClean="0"/>
              <a:t>covered with piles of papers and phone messages</a:t>
            </a:r>
            <a:r>
              <a:rPr lang="en-US" dirty="0" smtClean="0"/>
              <a:t>, was the only safe place. 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8077200" cy="1673352"/>
          </a:xfrm>
        </p:spPr>
        <p:txBody>
          <a:bodyPr>
            <a:noAutofit/>
          </a:bodyPr>
          <a:lstStyle/>
          <a:p>
            <a:r>
              <a:rPr lang="en-US" dirty="0" smtClean="0"/>
              <a:t>Grammar Notes</a:t>
            </a:r>
            <a:br>
              <a:rPr lang="en-US" dirty="0" smtClean="0"/>
            </a:br>
            <a:r>
              <a:rPr lang="en-US" dirty="0" smtClean="0"/>
              <a:t>Parts of a Sentence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8077200" cy="14996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Clauses</a:t>
            </a:r>
            <a:endParaRPr lang="en-US" sz="36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Clauses are like phrases, but with one big difference.</a:t>
            </a:r>
          </a:p>
          <a:p>
            <a:pPr lvl="1"/>
            <a:endParaRPr lang="en-US" sz="4000" dirty="0" smtClean="0"/>
          </a:p>
          <a:p>
            <a:pPr lvl="1"/>
            <a:r>
              <a:rPr lang="en-US" sz="4000" dirty="0" smtClean="0"/>
              <a:t>A clause has a subject and a verb, a phrase </a:t>
            </a:r>
            <a:r>
              <a:rPr lang="en-US" sz="4000" smtClean="0"/>
              <a:t>does not.</a:t>
            </a:r>
            <a:endParaRPr lang="en-US" sz="4000" dirty="0" smtClean="0"/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two types of clauses</a:t>
            </a:r>
          </a:p>
          <a:p>
            <a:pPr lvl="1"/>
            <a:r>
              <a:rPr lang="en-US" sz="3600" dirty="0" smtClean="0"/>
              <a:t>Independent</a:t>
            </a:r>
          </a:p>
          <a:p>
            <a:pPr lvl="2"/>
            <a:r>
              <a:rPr lang="en-US" sz="3200" dirty="0" smtClean="0"/>
              <a:t>The clause can stand by itself as a whole, complete sentence.</a:t>
            </a:r>
          </a:p>
          <a:p>
            <a:pPr lvl="1"/>
            <a:r>
              <a:rPr lang="en-US" sz="3600" dirty="0" smtClean="0"/>
              <a:t>Dependent (Subordinate)</a:t>
            </a:r>
          </a:p>
          <a:p>
            <a:pPr lvl="2"/>
            <a:r>
              <a:rPr lang="en-US" sz="3200" dirty="0" smtClean="0"/>
              <a:t>The clause cannot stand on its own. It is </a:t>
            </a:r>
            <a:r>
              <a:rPr lang="en-US" sz="3200" i="1" dirty="0" smtClean="0"/>
              <a:t>dependent</a:t>
            </a:r>
            <a:r>
              <a:rPr lang="en-US" sz="3200" dirty="0" smtClean="0"/>
              <a:t> on the rest of the sentence.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5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900" dirty="0" smtClean="0"/>
              <a:t>Examples</a:t>
            </a:r>
          </a:p>
          <a:p>
            <a:pPr lvl="1"/>
            <a:r>
              <a:rPr lang="en-US" sz="2900" dirty="0" smtClean="0"/>
              <a:t>Francesca wore the dress that she had bought on Tuesday.</a:t>
            </a:r>
          </a:p>
          <a:p>
            <a:pPr lvl="2"/>
            <a:r>
              <a:rPr lang="en-US" sz="2900" dirty="0" smtClean="0"/>
              <a:t>What is the subject?</a:t>
            </a:r>
          </a:p>
          <a:p>
            <a:pPr lvl="3"/>
            <a:r>
              <a:rPr lang="en-US" sz="2900" dirty="0" smtClean="0"/>
              <a:t>Francesca</a:t>
            </a:r>
          </a:p>
          <a:p>
            <a:pPr lvl="2"/>
            <a:r>
              <a:rPr lang="en-US" sz="2900" dirty="0" smtClean="0"/>
              <a:t>What is the predicate?</a:t>
            </a:r>
          </a:p>
          <a:p>
            <a:pPr lvl="3"/>
            <a:r>
              <a:rPr lang="en-US" sz="2900" dirty="0" smtClean="0"/>
              <a:t>wore the dress that she had bought on Tuesday.</a:t>
            </a:r>
          </a:p>
          <a:p>
            <a:pPr lvl="2"/>
            <a:endParaRPr lang="en-US" sz="2900" dirty="0" smtClean="0"/>
          </a:p>
          <a:p>
            <a:pPr lvl="2"/>
            <a:r>
              <a:rPr lang="en-US" sz="2900" dirty="0" smtClean="0"/>
              <a:t>Notice that the predicate has two verbs in it.</a:t>
            </a:r>
          </a:p>
          <a:p>
            <a:pPr lvl="3"/>
            <a:r>
              <a:rPr lang="en-US" sz="2900" dirty="0" smtClean="0"/>
              <a:t>One of them is, </a:t>
            </a:r>
            <a:r>
              <a:rPr lang="en-US" sz="2900" i="1" dirty="0" smtClean="0"/>
              <a:t>wore, </a:t>
            </a:r>
            <a:r>
              <a:rPr lang="en-US" sz="2900" dirty="0" smtClean="0"/>
              <a:t>which </a:t>
            </a:r>
            <a:r>
              <a:rPr lang="en-US" sz="2900" i="1" dirty="0" smtClean="0"/>
              <a:t>Francesca </a:t>
            </a:r>
            <a:r>
              <a:rPr lang="en-US" sz="2900" dirty="0" smtClean="0"/>
              <a:t>is the subject of.</a:t>
            </a:r>
          </a:p>
          <a:p>
            <a:pPr lvl="3"/>
            <a:r>
              <a:rPr lang="en-US" sz="2900" dirty="0" smtClean="0"/>
              <a:t>The other is </a:t>
            </a:r>
            <a:r>
              <a:rPr lang="en-US" sz="2900" i="1" dirty="0" smtClean="0"/>
              <a:t>had bought</a:t>
            </a:r>
            <a:r>
              <a:rPr lang="en-US" sz="2900" dirty="0" smtClean="0"/>
              <a:t>, which </a:t>
            </a:r>
            <a:r>
              <a:rPr lang="en-US" sz="2900" i="1" dirty="0" smtClean="0"/>
              <a:t>she</a:t>
            </a:r>
            <a:r>
              <a:rPr lang="en-US" sz="2900" dirty="0" smtClean="0"/>
              <a:t> is the subject of.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399"/>
          </a:xfrm>
        </p:spPr>
        <p:txBody>
          <a:bodyPr>
            <a:normAutofit lnSpcReduction="1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Francesca wore the dress that she had bought on Tuesday.</a:t>
            </a:r>
          </a:p>
          <a:p>
            <a:pPr lvl="1"/>
            <a:r>
              <a:rPr lang="en-US" dirty="0" smtClean="0"/>
              <a:t>This sentence has two clauses, each with a subject and a verb.</a:t>
            </a:r>
          </a:p>
          <a:p>
            <a:pPr lvl="1"/>
            <a:r>
              <a:rPr lang="en-US" dirty="0" smtClean="0"/>
              <a:t>Which clause can stand by itself?</a:t>
            </a:r>
          </a:p>
          <a:p>
            <a:pPr lvl="2"/>
            <a:r>
              <a:rPr lang="en-US" sz="2800" dirty="0" smtClean="0"/>
              <a:t>Francesca wore the dress.</a:t>
            </a:r>
          </a:p>
          <a:p>
            <a:pPr lvl="2"/>
            <a:r>
              <a:rPr lang="en-US" sz="2800" dirty="0" smtClean="0"/>
              <a:t>That she had bought on Tuesday.</a:t>
            </a:r>
          </a:p>
          <a:p>
            <a:pPr lvl="3"/>
            <a:r>
              <a:rPr lang="en-US" sz="2800" dirty="0"/>
              <a:t>The first clause is independent, it is complete.</a:t>
            </a:r>
          </a:p>
          <a:p>
            <a:pPr lvl="3"/>
            <a:r>
              <a:rPr lang="en-US" sz="2800" dirty="0"/>
              <a:t>The second clause is dependent – it needs to be attached to the other clause. </a:t>
            </a:r>
          </a:p>
          <a:p>
            <a:pPr lvl="4"/>
            <a:r>
              <a:rPr lang="en-US" sz="2800" dirty="0" smtClean="0"/>
              <a:t>It cannot stand on its own.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4625609"/>
          </a:xfrm>
        </p:spPr>
        <p:txBody>
          <a:bodyPr/>
          <a:lstStyle/>
          <a:p>
            <a:pPr lvl="0"/>
            <a:r>
              <a:rPr lang="en-US" dirty="0" smtClean="0"/>
              <a:t>Rules for dependent clauses</a:t>
            </a:r>
          </a:p>
          <a:p>
            <a:pPr lvl="1"/>
            <a:r>
              <a:rPr lang="en-US" sz="2900" dirty="0" smtClean="0"/>
              <a:t>A dependent clause that is not attached to an independent clause is called a </a:t>
            </a:r>
            <a:r>
              <a:rPr lang="en-US" sz="2900" u="sng" dirty="0" smtClean="0"/>
              <a:t>sentence fragment</a:t>
            </a:r>
            <a:r>
              <a:rPr lang="en-US" sz="2900" dirty="0" smtClean="0"/>
              <a:t>, or an incomplete sentence.</a:t>
            </a:r>
          </a:p>
          <a:p>
            <a:pPr lvl="1"/>
            <a:endParaRPr lang="en-US" sz="2900" dirty="0" smtClean="0"/>
          </a:p>
          <a:p>
            <a:pPr lvl="1"/>
            <a:r>
              <a:rPr lang="en-US" sz="2900" dirty="0" smtClean="0"/>
              <a:t>Will be introduced either by a pointing or question pronoun (</a:t>
            </a:r>
            <a:r>
              <a:rPr lang="en-US" sz="2900" i="1" dirty="0" smtClean="0"/>
              <a:t>that, which, who</a:t>
            </a:r>
            <a:r>
              <a:rPr lang="en-US" sz="2900" dirty="0" smtClean="0"/>
              <a:t>) or a conjunction (</a:t>
            </a:r>
            <a:r>
              <a:rPr lang="en-US" sz="2900" i="1" dirty="0" smtClean="0"/>
              <a:t>after, although, as, because, before, if, since, unless, until, when, while</a:t>
            </a:r>
            <a:r>
              <a:rPr lang="en-US" sz="2900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How dependent clauses act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Dependent clauses may act as nouns, adjectives, or adverbs</a:t>
            </a:r>
          </a:p>
          <a:p>
            <a:pPr lvl="1"/>
            <a:endParaRPr lang="en-US" sz="3600" dirty="0" smtClean="0"/>
          </a:p>
          <a:p>
            <a:pPr lvl="2"/>
            <a:r>
              <a:rPr lang="en-US" sz="3600" dirty="0" smtClean="0"/>
              <a:t>Noun Clause, Adjective Clause, or Adverb Clause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10600" cy="4854209"/>
          </a:xfrm>
        </p:spPr>
        <p:txBody>
          <a:bodyPr/>
          <a:lstStyle/>
          <a:p>
            <a:r>
              <a:rPr lang="en-US" sz="3600" dirty="0" smtClean="0"/>
              <a:t>Noun Clause</a:t>
            </a:r>
          </a:p>
          <a:p>
            <a:pPr lvl="1"/>
            <a:r>
              <a:rPr lang="en-US" sz="3400" dirty="0" smtClean="0"/>
              <a:t>I can’t explain </a:t>
            </a:r>
            <a:r>
              <a:rPr lang="en-US" sz="3400" i="1" dirty="0" smtClean="0"/>
              <a:t>what he did</a:t>
            </a:r>
            <a:r>
              <a:rPr lang="en-US" sz="3400" dirty="0" smtClean="0"/>
              <a:t>.</a:t>
            </a:r>
          </a:p>
          <a:p>
            <a:pPr lvl="2"/>
            <a:r>
              <a:rPr lang="en-US" sz="3200" i="1" dirty="0" smtClean="0"/>
              <a:t>What he did</a:t>
            </a:r>
            <a:r>
              <a:rPr lang="en-US" sz="3200" dirty="0" smtClean="0"/>
              <a:t> is the object of explain</a:t>
            </a:r>
            <a:r>
              <a:rPr lang="en-US" sz="3400" dirty="0" smtClean="0"/>
              <a:t>.</a:t>
            </a:r>
          </a:p>
          <a:p>
            <a:pPr lvl="1"/>
            <a:endParaRPr lang="en-US" sz="3400" i="1" dirty="0" smtClean="0"/>
          </a:p>
          <a:p>
            <a:pPr lvl="1"/>
            <a:r>
              <a:rPr lang="en-US" sz="3400" i="1" dirty="0" smtClean="0"/>
              <a:t>Whoever broke the lamp </a:t>
            </a:r>
            <a:r>
              <a:rPr lang="en-US" sz="3400" dirty="0" smtClean="0"/>
              <a:t>must pay for it.</a:t>
            </a:r>
          </a:p>
          <a:p>
            <a:pPr lvl="2"/>
            <a:r>
              <a:rPr lang="en-US" sz="3200" i="1" dirty="0" smtClean="0"/>
              <a:t>Whoever broke the lamp</a:t>
            </a:r>
            <a:r>
              <a:rPr lang="en-US" sz="3200" dirty="0" smtClean="0"/>
              <a:t> is the subject of </a:t>
            </a:r>
            <a:r>
              <a:rPr lang="en-US" sz="3200" i="1" dirty="0" smtClean="0"/>
              <a:t>must pay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In the following sentences, identify the </a:t>
            </a:r>
            <a:r>
              <a:rPr lang="en-US" dirty="0" smtClean="0"/>
              <a:t>infinitive or the gerund. </a:t>
            </a:r>
            <a:endParaRPr lang="en-US" dirty="0" smtClean="0"/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 smtClean="0"/>
              <a:t>Running track is one of Kaitlin's favorite activities.</a:t>
            </a:r>
            <a:endParaRPr lang="en-US" dirty="0" smtClean="0"/>
          </a:p>
          <a:p>
            <a:pPr marL="971550" lvl="1" indent="-514350" fontAlgn="base">
              <a:buFont typeface="+mj-lt"/>
              <a:buAutoNum type="arabicPeriod"/>
            </a:pPr>
            <a:endParaRPr lang="en-US" dirty="0" smtClean="0"/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 smtClean="0"/>
              <a:t>While running to work, Kaitlin thinks about the homework she still has to do.</a:t>
            </a:r>
            <a:endParaRPr lang="en-US" dirty="0" smtClean="0"/>
          </a:p>
          <a:p>
            <a:pPr marL="971550" lvl="1" indent="-514350" fontAlgn="base">
              <a:buFont typeface="+mj-lt"/>
              <a:buAutoNum type="arabicPeriod"/>
            </a:pPr>
            <a:endParaRPr lang="en-US" dirty="0" smtClean="0"/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 smtClean="0"/>
              <a:t>Kaitlin’s boss is understanding that she has to stretch after her run before signing into work. </a:t>
            </a:r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534400" cy="4854209"/>
          </a:xfrm>
        </p:spPr>
        <p:txBody>
          <a:bodyPr>
            <a:normAutofit/>
          </a:bodyPr>
          <a:lstStyle/>
          <a:p>
            <a:r>
              <a:rPr lang="en-US" sz="3400" dirty="0" smtClean="0"/>
              <a:t>Adjective Clause</a:t>
            </a:r>
          </a:p>
          <a:p>
            <a:pPr lvl="1"/>
            <a:r>
              <a:rPr lang="en-US" sz="3200" dirty="0" smtClean="0"/>
              <a:t>The lamp, which was a priceless heirloom, lay smashed on the floor.</a:t>
            </a:r>
          </a:p>
          <a:p>
            <a:pPr lvl="2"/>
            <a:r>
              <a:rPr lang="en-US" sz="3000" i="1" dirty="0" smtClean="0"/>
              <a:t>Which was a priceless heirloom</a:t>
            </a:r>
            <a:r>
              <a:rPr lang="en-US" sz="3000" dirty="0" smtClean="0"/>
              <a:t> modifies </a:t>
            </a:r>
            <a:r>
              <a:rPr lang="en-US" sz="3000" i="1" dirty="0" smtClean="0"/>
              <a:t>lamp.</a:t>
            </a:r>
            <a:endParaRPr lang="en-US" sz="30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Bob leaned over to gather up the glass </a:t>
            </a:r>
            <a:r>
              <a:rPr lang="en-US" sz="3200" i="1" dirty="0" smtClean="0"/>
              <a:t>that was on the rug</a:t>
            </a:r>
            <a:r>
              <a:rPr lang="en-US" sz="3200" dirty="0" smtClean="0"/>
              <a:t>.</a:t>
            </a:r>
          </a:p>
          <a:p>
            <a:pPr lvl="2"/>
            <a:r>
              <a:rPr lang="en-US" sz="3000" i="1" dirty="0" smtClean="0"/>
              <a:t>That was on the rug </a:t>
            </a:r>
            <a:r>
              <a:rPr lang="en-US" sz="3000" dirty="0" smtClean="0"/>
              <a:t>modifies </a:t>
            </a:r>
            <a:r>
              <a:rPr lang="en-US" sz="3000" i="1" dirty="0" smtClean="0"/>
              <a:t>glass.</a:t>
            </a:r>
            <a:endParaRPr lang="en-US" sz="3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1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/>
              <a:t>Adverb Clause</a:t>
            </a:r>
          </a:p>
          <a:p>
            <a:pPr lvl="1"/>
            <a:r>
              <a:rPr lang="en-US" sz="3300" dirty="0" smtClean="0"/>
              <a:t>Bob felt sick </a:t>
            </a:r>
            <a:r>
              <a:rPr lang="en-US" sz="3300" i="1" dirty="0" smtClean="0"/>
              <a:t>when she told him the value of the lamp.</a:t>
            </a:r>
            <a:endParaRPr lang="en-US" sz="3300" dirty="0" smtClean="0"/>
          </a:p>
          <a:p>
            <a:pPr lvl="2"/>
            <a:r>
              <a:rPr lang="en-US" sz="3000" i="1" dirty="0" smtClean="0"/>
              <a:t>When she told him the value of the lamp</a:t>
            </a:r>
            <a:r>
              <a:rPr lang="en-US" sz="3000" dirty="0" smtClean="0"/>
              <a:t> tells us when Bob felt sick, so it modifies the verb </a:t>
            </a:r>
            <a:r>
              <a:rPr lang="en-US" sz="3000" i="1" dirty="0" smtClean="0"/>
              <a:t>felt</a:t>
            </a:r>
            <a:r>
              <a:rPr lang="en-US" sz="3300" dirty="0" smtClean="0"/>
              <a:t>.</a:t>
            </a:r>
          </a:p>
          <a:p>
            <a:pPr lvl="1"/>
            <a:endParaRPr lang="en-US" sz="3300" i="1" dirty="0" smtClean="0"/>
          </a:p>
          <a:p>
            <a:pPr lvl="1"/>
            <a:r>
              <a:rPr lang="en-US" sz="3300" i="1" dirty="0" smtClean="0"/>
              <a:t>If he had known how much the lamp was worth</a:t>
            </a:r>
            <a:r>
              <a:rPr lang="en-US" sz="3300" dirty="0" smtClean="0"/>
              <a:t>, he would have been more careful.</a:t>
            </a:r>
          </a:p>
          <a:p>
            <a:pPr lvl="2"/>
            <a:r>
              <a:rPr lang="en-US" sz="3000" dirty="0" smtClean="0"/>
              <a:t>The clause modifies </a:t>
            </a:r>
            <a:r>
              <a:rPr lang="en-US" sz="3000" i="1" dirty="0" smtClean="0"/>
              <a:t>would have been</a:t>
            </a:r>
            <a:r>
              <a:rPr lang="en-US" sz="3000" dirty="0" smtClean="0"/>
              <a:t>, so it acts as an adverb.</a:t>
            </a:r>
          </a:p>
          <a:p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 -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29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000" dirty="0" smtClean="0"/>
              <a:t>In each of the following sentences, bracket the dependent clause. </a:t>
            </a:r>
            <a:r>
              <a:rPr lang="en-US" sz="3000" u="sng" dirty="0" smtClean="0"/>
              <a:t>Bonus</a:t>
            </a:r>
            <a:r>
              <a:rPr lang="en-US" sz="3000" dirty="0" smtClean="0"/>
              <a:t>: Identify the clause as a noun, adjective, or adverb clause.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The wedding, which was scheduled to take place at nine o’clock, had been called off 16 times so far.</a:t>
            </a:r>
          </a:p>
          <a:p>
            <a:pPr marL="971550" lvl="1" indent="-514350">
              <a:buFont typeface="+mj-lt"/>
              <a:buAutoNum type="arabicPeriod"/>
            </a:pP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What made the couple so uncertain was not entirely clear to those at the party.</a:t>
            </a:r>
          </a:p>
          <a:p>
            <a:pPr marL="971550" lvl="1" indent="-514350">
              <a:buFont typeface="+mj-lt"/>
              <a:buAutoNum type="arabicPeriod"/>
            </a:pP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Because the wedding was held so late, some of the older guests began nodding off during desert.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 -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299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000" dirty="0" smtClean="0"/>
              <a:t>In each of the following sentences, bracket the dependent clause. </a:t>
            </a:r>
            <a:r>
              <a:rPr lang="en-US" sz="3000" u="sng" dirty="0" smtClean="0"/>
              <a:t>Bonus</a:t>
            </a:r>
            <a:r>
              <a:rPr lang="en-US" sz="3000" dirty="0" smtClean="0"/>
              <a:t>: Identify the clause as a noun, adjective, or adverb clause.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The wedding, [which was scheduled to take place at nine o’clock], had been called off 16 times so far. – </a:t>
            </a:r>
            <a:r>
              <a:rPr lang="en-US" sz="3000" i="1" dirty="0" smtClean="0"/>
              <a:t>Adjective Clause</a:t>
            </a: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[What made the couple so uncertain] was not entirely clear to those at the party. – </a:t>
            </a:r>
            <a:r>
              <a:rPr lang="en-US" sz="3000" i="1" dirty="0" smtClean="0"/>
              <a:t>Noun Clause</a:t>
            </a: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[Because the wedding was held so late], some of the older guests began nodding off during desert. – </a:t>
            </a:r>
            <a:r>
              <a:rPr lang="en-US" sz="3000" i="1" dirty="0" smtClean="0"/>
              <a:t>Adverb Clause</a:t>
            </a:r>
            <a:endParaRPr lang="en-US" sz="3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Notes</a:t>
            </a:r>
            <a:br>
              <a:rPr lang="en-US" dirty="0" smtClean="0"/>
            </a:br>
            <a:r>
              <a:rPr lang="en-US" dirty="0" smtClean="0"/>
              <a:t>Basic Parts of Sentence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Participle Phrases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Participle 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phrase that has a verb, but not a subject.</a:t>
            </a:r>
          </a:p>
          <a:p>
            <a:endParaRPr lang="en-US" sz="2000" dirty="0" smtClean="0"/>
          </a:p>
          <a:p>
            <a:r>
              <a:rPr lang="en-US" dirty="0" smtClean="0"/>
              <a:t>The participle tells us something about the noun.</a:t>
            </a:r>
          </a:p>
          <a:p>
            <a:endParaRPr lang="en-US" sz="2000" dirty="0" smtClean="0"/>
          </a:p>
          <a:p>
            <a:r>
              <a:rPr lang="en-US" dirty="0" smtClean="0"/>
              <a:t>Instead of acting as verbs, they are describing the subject of the sentence.</a:t>
            </a:r>
          </a:p>
          <a:p>
            <a:pPr lvl="1"/>
            <a:r>
              <a:rPr lang="en-US" dirty="0" smtClean="0"/>
              <a:t>Participle </a:t>
            </a:r>
            <a:r>
              <a:rPr lang="en-US" dirty="0" smtClean="0"/>
              <a:t>phrases modify nouns – They act like adjectives.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Participle 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Rules for Participles</a:t>
            </a:r>
          </a:p>
          <a:p>
            <a:pPr lvl="1"/>
            <a:r>
              <a:rPr lang="en-US" sz="3200" dirty="0" smtClean="0"/>
              <a:t>Participles in the present tense will end in –</a:t>
            </a:r>
            <a:r>
              <a:rPr lang="en-US" sz="3200" dirty="0" err="1" smtClean="0"/>
              <a:t>ing</a:t>
            </a:r>
            <a:r>
              <a:rPr lang="en-US" sz="3200" dirty="0" smtClean="0"/>
              <a:t>.</a:t>
            </a:r>
          </a:p>
          <a:p>
            <a:pPr lvl="2"/>
            <a:r>
              <a:rPr lang="en-US" sz="2800" dirty="0" smtClean="0"/>
              <a:t>Example</a:t>
            </a:r>
          </a:p>
          <a:p>
            <a:pPr lvl="3"/>
            <a:r>
              <a:rPr lang="en-US" sz="2400" b="1" dirty="0" smtClean="0"/>
              <a:t>Rising</a:t>
            </a:r>
            <a:r>
              <a:rPr lang="en-US" sz="2400" dirty="0" smtClean="0"/>
              <a:t> out of the sea in front of us, the sun started to warm our faces</a:t>
            </a:r>
            <a:r>
              <a:rPr lang="en-US" sz="2400" dirty="0" smtClean="0"/>
              <a:t>.</a:t>
            </a:r>
          </a:p>
          <a:p>
            <a:pPr lvl="3"/>
            <a:endParaRPr lang="en-US" sz="1050" dirty="0" smtClean="0"/>
          </a:p>
          <a:p>
            <a:pPr lvl="1"/>
            <a:r>
              <a:rPr lang="en-US" sz="3200" dirty="0" smtClean="0"/>
              <a:t>Participles in the past tense will </a:t>
            </a:r>
            <a:r>
              <a:rPr lang="en-US" sz="3200" i="1" dirty="0" smtClean="0"/>
              <a:t>usually</a:t>
            </a:r>
            <a:r>
              <a:rPr lang="en-US" sz="3200" dirty="0" smtClean="0"/>
              <a:t> end in –d or    -ed.</a:t>
            </a:r>
          </a:p>
          <a:p>
            <a:pPr lvl="2"/>
            <a:r>
              <a:rPr lang="en-US" sz="2800" dirty="0" smtClean="0"/>
              <a:t>Example</a:t>
            </a:r>
          </a:p>
          <a:p>
            <a:pPr lvl="3"/>
            <a:r>
              <a:rPr lang="en-US" sz="2400" b="1" dirty="0" smtClean="0"/>
              <a:t>Printed</a:t>
            </a:r>
            <a:r>
              <a:rPr lang="en-US" sz="2400" dirty="0" smtClean="0"/>
              <a:t> on the very first press, the document was extremely valuable</a:t>
            </a:r>
            <a:r>
              <a:rPr lang="en-US" dirty="0" smtClean="0"/>
              <a:t>.</a:t>
            </a:r>
          </a:p>
          <a:p>
            <a:pPr lvl="3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r>
              <a:rPr lang="en-US" sz="4800" dirty="0" smtClean="0"/>
              <a:t>Participle 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3752"/>
          </a:xfrm>
        </p:spPr>
        <p:txBody>
          <a:bodyPr>
            <a:noAutofit/>
          </a:bodyPr>
          <a:lstStyle/>
          <a:p>
            <a:r>
              <a:rPr lang="en-US" i="1" dirty="0" smtClean="0"/>
              <a:t>Lying on her bed,</a:t>
            </a:r>
            <a:r>
              <a:rPr lang="en-US" dirty="0" smtClean="0"/>
              <a:t> Chelsea ordered Chinese food.</a:t>
            </a:r>
          </a:p>
          <a:p>
            <a:pPr lvl="1"/>
            <a:r>
              <a:rPr lang="en-US" i="1" dirty="0" smtClean="0"/>
              <a:t>Lying on her bed</a:t>
            </a:r>
            <a:r>
              <a:rPr lang="en-US" dirty="0" smtClean="0"/>
              <a:t> describes Chelsea.</a:t>
            </a:r>
          </a:p>
          <a:p>
            <a:pPr lvl="2"/>
            <a:r>
              <a:rPr lang="en-US" sz="2800" dirty="0" smtClean="0"/>
              <a:t>Chelsea is the subject of the verb </a:t>
            </a:r>
            <a:r>
              <a:rPr lang="en-US" sz="2800" i="1" dirty="0" smtClean="0"/>
              <a:t>ordered</a:t>
            </a:r>
            <a:r>
              <a:rPr lang="en-US" sz="2800" dirty="0" smtClean="0"/>
              <a:t>.</a:t>
            </a:r>
          </a:p>
          <a:p>
            <a:pPr lvl="1"/>
            <a:endParaRPr lang="en-US" sz="2400" i="1" dirty="0" smtClean="0"/>
          </a:p>
          <a:p>
            <a:r>
              <a:rPr lang="en-US" i="1" dirty="0" smtClean="0"/>
              <a:t>Screaming with laughter,</a:t>
            </a:r>
            <a:r>
              <a:rPr lang="en-US" dirty="0" smtClean="0"/>
              <a:t> the secretaries hid under their desks.</a:t>
            </a:r>
          </a:p>
          <a:p>
            <a:pPr lvl="1"/>
            <a:r>
              <a:rPr lang="en-US" i="1" dirty="0" smtClean="0"/>
              <a:t>Screaming with laughter</a:t>
            </a:r>
            <a:r>
              <a:rPr lang="en-US" dirty="0" smtClean="0"/>
              <a:t> describes the secretaries.</a:t>
            </a:r>
          </a:p>
          <a:p>
            <a:pPr lvl="2"/>
            <a:r>
              <a:rPr lang="en-US" sz="2800" dirty="0" smtClean="0"/>
              <a:t>Secretaries is the subject of </a:t>
            </a:r>
            <a:r>
              <a:rPr lang="en-US" sz="2800" i="1" dirty="0" smtClean="0"/>
              <a:t>hid.</a:t>
            </a:r>
            <a:endParaRPr lang="en-US" sz="2800" dirty="0" smtClean="0"/>
          </a:p>
          <a:p>
            <a:pPr lvl="1"/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Participle </a:t>
            </a:r>
            <a:r>
              <a:rPr lang="en-US" sz="4800" dirty="0" smtClean="0"/>
              <a:t>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 socks, </a:t>
            </a:r>
            <a:r>
              <a:rPr lang="en-US" sz="4000" i="1" dirty="0" smtClean="0"/>
              <a:t>lost in the dryer,</a:t>
            </a:r>
            <a:r>
              <a:rPr lang="en-US" sz="4000" dirty="0" smtClean="0"/>
              <a:t> were her favorites.</a:t>
            </a:r>
          </a:p>
          <a:p>
            <a:pPr lvl="1"/>
            <a:r>
              <a:rPr lang="en-US" sz="3200" i="1" dirty="0" smtClean="0"/>
              <a:t>Lost in the dryer</a:t>
            </a:r>
            <a:r>
              <a:rPr lang="en-US" sz="3200" dirty="0" smtClean="0"/>
              <a:t> describes the socks</a:t>
            </a:r>
          </a:p>
          <a:p>
            <a:pPr lvl="2"/>
            <a:r>
              <a:rPr lang="en-US" sz="3200" dirty="0" smtClean="0"/>
              <a:t>Socks is the subject of </a:t>
            </a:r>
            <a:r>
              <a:rPr lang="en-US" sz="3200" i="1" dirty="0" smtClean="0"/>
              <a:t>were.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Participle 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More Rules for Participles</a:t>
            </a:r>
          </a:p>
          <a:p>
            <a:pPr lvl="1"/>
            <a:r>
              <a:rPr lang="en-US" sz="3600" dirty="0" smtClean="0"/>
              <a:t>A participle phrase will often appear at the start of a sentence to describe something in the main clause. </a:t>
            </a:r>
            <a:endParaRPr lang="en-US" sz="3600" dirty="0" smtClean="0"/>
          </a:p>
          <a:p>
            <a:pPr lvl="2"/>
            <a:r>
              <a:rPr lang="en-US" sz="2800" dirty="0" smtClean="0"/>
              <a:t>Removing</a:t>
            </a:r>
            <a:r>
              <a:rPr lang="en-US" sz="2800" dirty="0" smtClean="0"/>
              <a:t> his glasses, the professor shook his head with disappointment.</a:t>
            </a:r>
          </a:p>
          <a:p>
            <a:pPr lvl="3"/>
            <a:r>
              <a:rPr lang="en-US" sz="2400" dirty="0" smtClean="0"/>
              <a:t>When </a:t>
            </a:r>
            <a:r>
              <a:rPr lang="en-US" sz="2400" dirty="0" smtClean="0"/>
              <a:t>a sentence is structured this way, use a comma to separate the participle phrase from whatever it's modifying (the professor in this example</a:t>
            </a:r>
            <a:r>
              <a:rPr lang="en-US" sz="2400" dirty="0" smtClean="0"/>
              <a:t>).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7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charRg st="27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5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charRg st="135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07" end="3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charRg st="207" end="35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Participle 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A </a:t>
            </a:r>
            <a:r>
              <a:rPr lang="en-US" sz="3600" dirty="0" smtClean="0"/>
              <a:t>participle phrase can also appear immediately after whatever it's modifying. </a:t>
            </a:r>
            <a:endParaRPr lang="en-US" sz="3600" dirty="0" smtClean="0"/>
          </a:p>
          <a:p>
            <a:pPr lvl="1"/>
            <a:r>
              <a:rPr lang="en-US" dirty="0" smtClean="0"/>
              <a:t>I </a:t>
            </a:r>
            <a:r>
              <a:rPr lang="en-US" dirty="0" smtClean="0"/>
              <a:t>saw Arthur running for the bus.</a:t>
            </a:r>
          </a:p>
          <a:p>
            <a:pPr lvl="2"/>
            <a:r>
              <a:rPr lang="en-US" dirty="0" smtClean="0"/>
              <a:t>There </a:t>
            </a:r>
            <a:r>
              <a:rPr lang="en-US" dirty="0" smtClean="0"/>
              <a:t>is no comma when a participle phrase is placed immediately after its noun (Arthur in this example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sz="1900" dirty="0" smtClean="0"/>
          </a:p>
          <a:p>
            <a:r>
              <a:rPr lang="en-US" sz="3600" dirty="0" smtClean="0"/>
              <a:t>It </a:t>
            </a:r>
            <a:r>
              <a:rPr lang="en-US" sz="3600" dirty="0" smtClean="0"/>
              <a:t>is also possible to use a participle phrase at the end of a clause and not immediately after whatever it's modifying. </a:t>
            </a:r>
            <a:endParaRPr lang="en-US" sz="3600" dirty="0" smtClean="0"/>
          </a:p>
          <a:p>
            <a:pPr lvl="1"/>
            <a:r>
              <a:rPr lang="en-US" dirty="0" smtClean="0"/>
              <a:t>Paul </a:t>
            </a:r>
            <a:r>
              <a:rPr lang="en-US" dirty="0" smtClean="0"/>
              <a:t>loved his boxing gloves, wearing them even to bed.</a:t>
            </a:r>
          </a:p>
          <a:p>
            <a:pPr lvl="2"/>
            <a:r>
              <a:rPr lang="en-US" dirty="0" smtClean="0"/>
              <a:t>There </a:t>
            </a:r>
            <a:r>
              <a:rPr lang="en-US" dirty="0" smtClean="0"/>
              <a:t>is a comma when the participle phrase is used farther down the sentence than its noun (Paul in this example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8894</TotalTime>
  <Words>1131</Words>
  <Application>Microsoft Office PowerPoint</Application>
  <PresentationFormat>On-screen Show (4:3)</PresentationFormat>
  <Paragraphs>169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1_Office Theme</vt:lpstr>
      <vt:lpstr>1_Module</vt:lpstr>
      <vt:lpstr>Module</vt:lpstr>
      <vt:lpstr>Slide 1</vt:lpstr>
      <vt:lpstr>Bell Ringer</vt:lpstr>
      <vt:lpstr>Grammar Notes Basic Parts of Sentence</vt:lpstr>
      <vt:lpstr>Participle Phrases</vt:lpstr>
      <vt:lpstr>Participle Phrases</vt:lpstr>
      <vt:lpstr>Participle Phrases</vt:lpstr>
      <vt:lpstr>Participle Phrases</vt:lpstr>
      <vt:lpstr>Participle Phrases</vt:lpstr>
      <vt:lpstr>Participle Phrases</vt:lpstr>
      <vt:lpstr>Quick Check</vt:lpstr>
      <vt:lpstr>Quick Check</vt:lpstr>
      <vt:lpstr>Grammar Notes Parts of a Sentence</vt:lpstr>
      <vt:lpstr>Clauses</vt:lpstr>
      <vt:lpstr>Clauses</vt:lpstr>
      <vt:lpstr>Clauses</vt:lpstr>
      <vt:lpstr>Clauses</vt:lpstr>
      <vt:lpstr>Clauses</vt:lpstr>
      <vt:lpstr>Clauses</vt:lpstr>
      <vt:lpstr>Clauses</vt:lpstr>
      <vt:lpstr>Clauses</vt:lpstr>
      <vt:lpstr>Clauses</vt:lpstr>
      <vt:lpstr>Quick Check - Clauses</vt:lpstr>
      <vt:lpstr>Quick Check - Clauses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447</cp:revision>
  <dcterms:created xsi:type="dcterms:W3CDTF">2018-08-16T12:23:19Z</dcterms:created>
  <dcterms:modified xsi:type="dcterms:W3CDTF">2018-10-23T19:55:02Z</dcterms:modified>
</cp:coreProperties>
</file>