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17" r:id="rId2"/>
    <p:sldMasterId id="2147483829" r:id="rId3"/>
    <p:sldMasterId id="2147483841" r:id="rId4"/>
  </p:sldMasterIdLst>
  <p:notesMasterIdLst>
    <p:notesMasterId r:id="rId20"/>
  </p:notesMasterIdLst>
  <p:sldIdLst>
    <p:sldId id="257" r:id="rId5"/>
    <p:sldId id="457" r:id="rId6"/>
    <p:sldId id="448" r:id="rId7"/>
    <p:sldId id="460" r:id="rId8"/>
    <p:sldId id="450" r:id="rId9"/>
    <p:sldId id="458" r:id="rId10"/>
    <p:sldId id="461" r:id="rId11"/>
    <p:sldId id="459" r:id="rId12"/>
    <p:sldId id="451" r:id="rId13"/>
    <p:sldId id="452" r:id="rId14"/>
    <p:sldId id="453" r:id="rId15"/>
    <p:sldId id="462" r:id="rId16"/>
    <p:sldId id="454" r:id="rId17"/>
    <p:sldId id="455" r:id="rId18"/>
    <p:sldId id="45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D2351-4DCA-46BF-9E51-86DE6CBD312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0321F-5334-46F0-8829-29C2A5C56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9B7DF-088E-4CFE-8564-8754C5B950E4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10/15/2018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A8A6-E1D7-4C33-9471-785E77E6A66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25A8F-1A9D-4468-A821-53975F884D3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7431-CC3F-44B4-B7AC-348400C90A1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844E0-4DFD-4424-BC67-6E7A456D0337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10/15/2018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1182F-3412-4B97-B4AD-A15634503C9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D68C5-36DA-4117-A0A3-ED4D2415F79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C6509-E6F3-461C-9AF9-53A4793BE5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7BD19-C60C-4798-8F9B-39D01D2584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3AD69-8695-49DE-A441-AE191AB208E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ADBC-E4B5-48A8-AEBF-A286F5F8367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1751-2A91-4532-A6B1-8C4105B8CDA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B8335-5223-471E-96D1-DAABA8E9FCD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2141-E62D-4C65-B012-087A44D2B6C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A3927-2E7F-4937-893F-54F93481A22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77FB4-36EF-4560-836D-857073440DA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1FC8F50B-3593-4694-A542-5E481F35A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1C9F9B7-A71D-4AEC-A20A-3AF4A6D5D4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4F44D-3F3A-404C-A098-939979A0E30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30902-AC93-415F-B3C0-CD977F771AF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39621-C59C-4E64-BDAF-35C652C179E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9B05-FE03-4948-AB29-85FE819BCC6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9B7DF-088E-4CFE-8564-8754C5B950E4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4A8A6-E1D7-4C33-9471-785E77E6A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25A8F-1A9D-4468-A821-53975F884D32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A7431-CC3F-44B4-B7AC-348400C90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844E0-4DFD-4424-BC67-6E7A456D0337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1182F-3412-4B97-B4AD-A15634503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D68C5-36DA-4117-A0A3-ED4D2415F791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C6509-E6F3-461C-9AF9-53A4793BE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7BD19-C60C-4798-8F9B-39D01D258490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3AD69-8695-49DE-A441-AE191AB20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3ADBC-E4B5-48A8-AEBF-A286F5F8367B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81751-2A91-4532-A6B1-8C4105B8C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8335-5223-471E-96D1-DAABA8E9FCD5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F2141-E62D-4C65-B012-087A44D2B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A3927-2E7F-4937-893F-54F93481A225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77FB4-36EF-4560-836D-857073440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F50B-3593-4694-A542-5E481F35AF54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9F9B7-A71D-4AEC-A20A-3AF4A6D5D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F44D-3F3A-404C-A098-939979A0E307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0902-AC93-415F-B3C0-CD977F771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39621-C59C-4E64-BDAF-35C652C179E8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89B05-FE03-4948-AB29-85FE819BC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10/15/2018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10/15/2018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10/15/2018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10/15/2018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10/15/2018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  <a:cs typeface="Arial" charset="0"/>
              </a:rPr>
              <a:pPr/>
              <a:t>10/15/2018</a:t>
            </a:fld>
            <a:endParaRPr lang="en-US">
              <a:solidFill>
                <a:prstClr val="black">
                  <a:tint val="9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>
              <a:solidFill>
                <a:prstClr val="black">
                  <a:tint val="9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  <a:cs typeface="Arial" charset="0"/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53568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Friday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Subject-Predicate Worksheet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“Stress for Success” Questions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Subject-Predicate Worksheet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October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15,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(Monday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“Stress for Success” Discussion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Moment Sheet Overview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The Tell Tale Heart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Subject-Predicate Worksheet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2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837180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3: Mood &amp; Tone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Pre-Test – 10pts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Adjectives/Adverbs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Prepostions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/Pronouns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Group Mini Essay – 20pts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Worldy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1 A-E, Review – 35pts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A-E, Review – 35pts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Summer Reading Assessment – 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Test – 28pts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Children’s Book Assessment – 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1 Test – 40pts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2 Test – 35pts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“Thank You, Ma’am” – 30pts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4648200"/>
            <a:ext cx="8077200" cy="1143000"/>
          </a:xfrm>
        </p:spPr>
        <p:txBody>
          <a:bodyPr>
            <a:normAutofit/>
          </a:bodyPr>
          <a:lstStyle/>
          <a:p>
            <a:r>
              <a:rPr lang="en-US" sz="6600" i="1" dirty="0" smtClean="0">
                <a:solidFill>
                  <a:srgbClr val="FF0000"/>
                </a:solidFill>
                <a:latin typeface="Pristina" pitchFamily="66" charset="0"/>
              </a:rPr>
              <a:t>The Tell-Tale Heart</a:t>
            </a:r>
            <a:endParaRPr lang="en-US" sz="6600" i="1" dirty="0">
              <a:solidFill>
                <a:srgbClr val="FF0000"/>
              </a:solidFill>
              <a:latin typeface="Pristina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5715000"/>
            <a:ext cx="80772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By: Edgar Allan Poe</a:t>
            </a:r>
          </a:p>
          <a:p>
            <a:r>
              <a:rPr lang="en-US" sz="2800" dirty="0" smtClean="0"/>
              <a:t>Page 265</a:t>
            </a:r>
            <a:endParaRPr lang="en-US" sz="2800" dirty="0"/>
          </a:p>
        </p:txBody>
      </p:sp>
      <p:pic>
        <p:nvPicPr>
          <p:cNvPr id="1026" name="Picture 2" descr="http://swh.schoolworkhelper.netdna-cdn.com/wp-content/uploads/2011/06/The-Tell-Tale-Heart.jpg?x370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52400"/>
            <a:ext cx="2729103" cy="4343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34400" cy="1252728"/>
          </a:xfrm>
        </p:spPr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The Tell-Tale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will read the story together.</a:t>
            </a:r>
          </a:p>
          <a:p>
            <a:pPr lvl="1"/>
            <a:r>
              <a:rPr lang="en-US" dirty="0" smtClean="0"/>
              <a:t>Pay attention to how Poe uses mood to setup the story.</a:t>
            </a:r>
          </a:p>
          <a:p>
            <a:pPr lvl="1"/>
            <a:endParaRPr lang="en-US" sz="500" dirty="0" smtClean="0"/>
          </a:p>
          <a:p>
            <a:pPr lvl="1"/>
            <a:r>
              <a:rPr lang="en-US" dirty="0" smtClean="0"/>
              <a:t>Track major plot points/key events.</a:t>
            </a:r>
          </a:p>
          <a:p>
            <a:pPr lvl="1"/>
            <a:endParaRPr lang="en-US" sz="500" dirty="0" smtClean="0"/>
          </a:p>
          <a:p>
            <a:pPr lvl="1"/>
            <a:r>
              <a:rPr lang="en-US" dirty="0" smtClean="0"/>
              <a:t>Pay attention to the narrator.</a:t>
            </a:r>
          </a:p>
          <a:p>
            <a:pPr lvl="2"/>
            <a:r>
              <a:rPr lang="en-US" dirty="0" smtClean="0"/>
              <a:t>Is the narrator reliable?</a:t>
            </a:r>
          </a:p>
          <a:p>
            <a:pPr lvl="2"/>
            <a:endParaRPr lang="en-US" sz="500" dirty="0" smtClean="0"/>
          </a:p>
          <a:p>
            <a:pPr lvl="1"/>
            <a:r>
              <a:rPr lang="en-US" dirty="0" smtClean="0"/>
              <a:t>You will need pull 2-3 Moments for the story that you think are critical to analyzing the story.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tell tale he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-1771650"/>
            <a:ext cx="6667500" cy="86296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4648200"/>
            <a:ext cx="8077200" cy="1143000"/>
          </a:xfrm>
        </p:spPr>
        <p:txBody>
          <a:bodyPr>
            <a:normAutofit/>
          </a:bodyPr>
          <a:lstStyle/>
          <a:p>
            <a:r>
              <a:rPr lang="en-US" sz="6600" i="1" dirty="0" smtClean="0">
                <a:solidFill>
                  <a:srgbClr val="FF0000"/>
                </a:solidFill>
                <a:latin typeface="Pristina" pitchFamily="66" charset="0"/>
              </a:rPr>
              <a:t>The Tell-Tale Heart</a:t>
            </a:r>
            <a:endParaRPr lang="en-US" sz="6600" i="1" dirty="0">
              <a:solidFill>
                <a:srgbClr val="FF0000"/>
              </a:solidFill>
              <a:latin typeface="Pristina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5715000"/>
            <a:ext cx="80772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By: Edgar Allan Poe</a:t>
            </a:r>
          </a:p>
          <a:p>
            <a:r>
              <a:rPr lang="en-US" sz="2800" dirty="0" smtClean="0"/>
              <a:t>Page 265</a:t>
            </a:r>
            <a:endParaRPr lang="en-US" sz="2800" dirty="0"/>
          </a:p>
        </p:txBody>
      </p:sp>
      <p:pic>
        <p:nvPicPr>
          <p:cNvPr id="1026" name="Picture 2" descr="http://swh.schoolworkhelper.netdna-cdn.com/wp-content/uploads/2011/06/The-Tell-Tale-Heart.jpg?x370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52400"/>
            <a:ext cx="2729103" cy="4343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34400" cy="1252728"/>
          </a:xfrm>
        </p:spPr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The Tell-Tale Heart -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92500" lnSpcReduction="20000"/>
          </a:bodyPr>
          <a:lstStyle/>
          <a:p>
            <a:pPr marL="633222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/>
              <a:t>Why is the narrator defending himself? What does he feel that he is accused of being?</a:t>
            </a:r>
          </a:p>
          <a:p>
            <a:pPr marL="633222" indent="-514350">
              <a:buClr>
                <a:srgbClr val="C00000"/>
              </a:buClr>
              <a:buFont typeface="+mj-lt"/>
              <a:buAutoNum type="arabicPeriod"/>
            </a:pPr>
            <a:endParaRPr lang="en-US" sz="1400" dirty="0" smtClean="0"/>
          </a:p>
          <a:p>
            <a:pPr marL="633222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/>
              <a:t>What was it that greatly disturbed the narrator?</a:t>
            </a:r>
          </a:p>
          <a:p>
            <a:pPr marL="633222" indent="-514350">
              <a:buClr>
                <a:srgbClr val="C00000"/>
              </a:buClr>
              <a:buFont typeface="+mj-lt"/>
              <a:buAutoNum type="arabicPeriod"/>
            </a:pPr>
            <a:endParaRPr lang="en-US" sz="1400" dirty="0" smtClean="0"/>
          </a:p>
          <a:p>
            <a:pPr marL="633222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/>
              <a:t>What was the narrator’s plan to rid him of the vulture eye?</a:t>
            </a:r>
          </a:p>
          <a:p>
            <a:pPr marL="633222" indent="-514350">
              <a:buClr>
                <a:srgbClr val="C00000"/>
              </a:buClr>
              <a:buFont typeface="+mj-lt"/>
              <a:buAutoNum type="arabicPeriod"/>
            </a:pPr>
            <a:endParaRPr lang="en-US" sz="1400" dirty="0" smtClean="0"/>
          </a:p>
          <a:p>
            <a:pPr marL="633222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/>
              <a:t>How did the narrator’s behavior change over the past week before killing the old man?</a:t>
            </a:r>
          </a:p>
          <a:p>
            <a:pPr marL="633222" indent="-514350">
              <a:buClr>
                <a:srgbClr val="C00000"/>
              </a:buClr>
              <a:buFont typeface="+mj-lt"/>
              <a:buAutoNum type="arabicPeriod"/>
            </a:pPr>
            <a:endParaRPr lang="en-US" sz="1400" dirty="0" smtClean="0"/>
          </a:p>
          <a:p>
            <a:pPr marL="633222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/>
              <a:t>What did the narrator do every midnight for the past seven days?</a:t>
            </a:r>
          </a:p>
          <a:p>
            <a:pPr marL="633222" indent="-514350">
              <a:buClr>
                <a:srgbClr val="C00000"/>
              </a:buClr>
              <a:buFont typeface="+mj-lt"/>
              <a:buAutoNum type="arabicPeriod"/>
            </a:pPr>
            <a:endParaRPr lang="en-US" sz="1400" dirty="0" smtClean="0"/>
          </a:p>
          <a:p>
            <a:pPr marL="633222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/>
              <a:t>Why didn’t the narrator kill the old man during those nights?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34400" cy="1252728"/>
          </a:xfrm>
        </p:spPr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The Tell-Tale Heart -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pPr marL="576072" indent="-45720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/>
              <a:t>What is the mood of the story?</a:t>
            </a:r>
          </a:p>
          <a:p>
            <a:pPr marL="576072" indent="-457200">
              <a:buClr>
                <a:srgbClr val="C00000"/>
              </a:buClr>
              <a:buFont typeface="+mj-lt"/>
              <a:buAutoNum type="arabicPeriod"/>
            </a:pPr>
            <a:endParaRPr lang="en-US" dirty="0" smtClean="0"/>
          </a:p>
          <a:p>
            <a:pPr marL="576072" indent="-45720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/>
              <a:t>Why do you think using first-person point of view is effective in this story?</a:t>
            </a:r>
          </a:p>
          <a:p>
            <a:pPr marL="576072" indent="-457200">
              <a:buClr>
                <a:srgbClr val="C00000"/>
              </a:buClr>
              <a:buFont typeface="+mj-lt"/>
              <a:buAutoNum type="arabicPeriod"/>
            </a:pPr>
            <a:endParaRPr lang="en-US" dirty="0" smtClean="0"/>
          </a:p>
          <a:p>
            <a:pPr marL="576072" indent="-45720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/>
              <a:t>Describe the narrator’s character. Use direct and indirect characterization.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3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This short story has a spooky/scary meaning, can you figure it out?</a:t>
            </a:r>
          </a:p>
          <a:p>
            <a:endParaRPr lang="en-US" dirty="0" smtClean="0"/>
          </a:p>
          <a:p>
            <a:pPr>
              <a:lnSpc>
                <a:spcPct val="160000"/>
              </a:lnSpc>
            </a:pPr>
            <a:r>
              <a:rPr lang="en-US" b="1" dirty="0" smtClean="0"/>
              <a:t>A few days ago, I was invited to dinner at a friend’s house. The strange thing is, my friend recently got involved in some weird cult. While I was there, he served up some type of meat, but wouldn’t tell me what kind it was. It kind of freaked me out. For a second, I wondered if it was human meat, but then, after I ate it, I knew it definitely wasn’t human meat.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352800"/>
            <a:ext cx="8077200" cy="1673352"/>
          </a:xfrm>
        </p:spPr>
        <p:txBody>
          <a:bodyPr>
            <a:normAutofit/>
          </a:bodyPr>
          <a:lstStyle/>
          <a:p>
            <a:r>
              <a:rPr lang="en-US" sz="6600" i="1" dirty="0" smtClean="0">
                <a:solidFill>
                  <a:srgbClr val="FF0000"/>
                </a:solidFill>
                <a:latin typeface="Pristina" pitchFamily="66" charset="0"/>
              </a:rPr>
              <a:t>Stress for Success</a:t>
            </a:r>
            <a:endParaRPr lang="en-US" sz="6600" i="1" dirty="0">
              <a:solidFill>
                <a:srgbClr val="FF0000"/>
              </a:solidFill>
              <a:latin typeface="Pristina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4267200"/>
            <a:ext cx="8077200" cy="7376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By: Allison Pierce Stevens</a:t>
            </a:r>
            <a:endParaRPr 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Stress for Success – </a:t>
            </a:r>
            <a:r>
              <a:rPr lang="en-US" sz="4800" dirty="0" smtClean="0">
                <a:solidFill>
                  <a:srgbClr val="FF0000"/>
                </a:solidFill>
                <a:latin typeface="Pristina" pitchFamily="66" charset="0"/>
              </a:rPr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92500" lnSpcReduction="1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 smtClean="0"/>
              <a:t>your own words, summarize the central ideas of this article</a:t>
            </a:r>
            <a:r>
              <a:rPr lang="en-US" dirty="0" smtClean="0"/>
              <a:t>.</a:t>
            </a:r>
            <a:r>
              <a:rPr lang="en-US" dirty="0" smtClean="0"/>
              <a:t> 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 smtClean="0"/>
              <a:t>the second paragraph of "Why We Worry," the word "shunted" most closely means</a:t>
            </a:r>
            <a:r>
              <a:rPr lang="en-US" dirty="0" smtClean="0"/>
              <a:t>...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Which </a:t>
            </a:r>
            <a:r>
              <a:rPr lang="en-US" dirty="0" smtClean="0"/>
              <a:t>phrase from the text best provides support for your answer to the previous question</a:t>
            </a:r>
            <a:r>
              <a:rPr lang="en-US" dirty="0" smtClean="0"/>
              <a:t>?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"</a:t>
            </a:r>
            <a:r>
              <a:rPr lang="en-US" dirty="0" smtClean="0"/>
              <a:t>triggers some major changes"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"then rushes to"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"provides the oxygen and nutrients"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"sustain a </a:t>
            </a:r>
            <a:r>
              <a:rPr lang="en-US" dirty="0" smtClean="0"/>
              <a:t>fight“</a:t>
            </a:r>
            <a:r>
              <a:rPr lang="en-US" dirty="0" smtClean="0"/>
              <a:t> 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Stress for Success – </a:t>
            </a:r>
            <a:r>
              <a:rPr lang="en-US" sz="4800" dirty="0" smtClean="0">
                <a:solidFill>
                  <a:srgbClr val="FF0000"/>
                </a:solidFill>
                <a:latin typeface="Pristina" pitchFamily="66" charset="0"/>
              </a:rPr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70000" lnSpcReduction="20000"/>
          </a:bodyPr>
          <a:lstStyle/>
          <a:p>
            <a:pPr marL="633222" indent="-514350">
              <a:buFont typeface="+mj-lt"/>
              <a:buAutoNum type="arabicPeriod" startAt="4"/>
            </a:pPr>
            <a:r>
              <a:rPr lang="en-US" dirty="0" smtClean="0"/>
              <a:t>Which </a:t>
            </a:r>
            <a:r>
              <a:rPr lang="en-US" dirty="0" smtClean="0"/>
              <a:t>of the following best states the central idea of the section titled "Why We Worry</a:t>
            </a:r>
            <a:r>
              <a:rPr lang="en-US" dirty="0" smtClean="0"/>
              <a:t>?“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Fear </a:t>
            </a:r>
            <a:r>
              <a:rPr lang="en-US" dirty="0" smtClean="0"/>
              <a:t>helped our ancestors avoid attacks by triggering a fight-or-flight response.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When we are afraid or anxious, our bodies go through a series of responses including tense muscles and a faster heartbeat.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While fear can be a useful in protecting us against danger, anxiety is not always helpful.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Anxiety disorders can cause serious health problems.</a:t>
            </a:r>
          </a:p>
          <a:p>
            <a:pPr marL="633222" indent="-514350">
              <a:buNone/>
            </a:pPr>
            <a:r>
              <a:rPr lang="en-US" dirty="0" smtClean="0"/>
              <a:t> </a:t>
            </a:r>
          </a:p>
          <a:p>
            <a:pPr marL="633222" indent="-514350">
              <a:buFont typeface="+mj-lt"/>
              <a:buAutoNum type="arabicPeriod" startAt="5"/>
            </a:pPr>
            <a:r>
              <a:rPr lang="en-US" dirty="0" smtClean="0"/>
              <a:t>Which </a:t>
            </a:r>
            <a:r>
              <a:rPr lang="en-US" dirty="0" smtClean="0"/>
              <a:t>paragraph best supports your answer to the previous question?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Paragraph </a:t>
            </a:r>
            <a:r>
              <a:rPr lang="en-US" dirty="0" smtClean="0"/>
              <a:t>6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Paragraph 9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Paragraph 10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Paragraph </a:t>
            </a:r>
            <a:r>
              <a:rPr lang="en-US" dirty="0" smtClean="0"/>
              <a:t>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</a:p>
          <a:p>
            <a:pPr marL="633222" indent="-514350">
              <a:buFont typeface="+mj-lt"/>
              <a:buAutoNum type="arabicPeriod" startAt="6"/>
            </a:pPr>
            <a:r>
              <a:rPr lang="en-US" dirty="0" smtClean="0"/>
              <a:t>Which </a:t>
            </a:r>
            <a:r>
              <a:rPr lang="en-US" dirty="0" smtClean="0"/>
              <a:t>statement best describes how paragraph 13 contributes to the overall article?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It emphasizes that anxiety disorders are not uncommon among young people.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It provides statistics about the percentage of people with anxiety disorders that have above-average intelligence.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It claims that young people who suffer from anxiety are more likely to be successful in life.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It suggests that anxiety disorders affect young people more negatively than adults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Stress for Success – </a:t>
            </a:r>
            <a:r>
              <a:rPr lang="en-US" sz="4800" dirty="0" smtClean="0">
                <a:solidFill>
                  <a:srgbClr val="FF0000"/>
                </a:solidFill>
                <a:latin typeface="Pristina" pitchFamily="66" charset="0"/>
              </a:rPr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eriod" startAt="7"/>
            </a:pPr>
            <a:r>
              <a:rPr lang="en-US" dirty="0" smtClean="0"/>
              <a:t>In </a:t>
            </a:r>
            <a:r>
              <a:rPr lang="en-US" dirty="0" smtClean="0"/>
              <a:t>the section titled "Reducing a mountain to a molehill" the author makes the claim that steps can be taken to reduce anxiety. Select the main strategy used in this section to develop this claim.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 smtClean="0"/>
              <a:t>author explains a problem and then presents solutions.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The author details the cause and effect of an event or action.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The author shares important events or actions in their order of importance.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The author presents a detailed list of problems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Stress for Success – </a:t>
            </a:r>
            <a:r>
              <a:rPr lang="en-US" sz="4800" dirty="0" smtClean="0">
                <a:solidFill>
                  <a:srgbClr val="FF0000"/>
                </a:solidFill>
                <a:latin typeface="Pristina" pitchFamily="66" charset="0"/>
              </a:rPr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92500" lnSpcReduction="10000"/>
          </a:bodyPr>
          <a:lstStyle/>
          <a:p>
            <a:pPr marL="633222" indent="-514350">
              <a:buFont typeface="+mj-lt"/>
              <a:buAutoNum type="arabicPeriod" startAt="8"/>
            </a:pPr>
            <a:r>
              <a:rPr lang="en-US" dirty="0" smtClean="0"/>
              <a:t>Select </a:t>
            </a:r>
            <a:r>
              <a:rPr lang="en-US" dirty="0" smtClean="0"/>
              <a:t>three pieces of evidence that support your previous answer.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“People suffering from overwhelming feelings of anxiety have what’s called an anxiety disorder.”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“This broad term [anxiety disorders] includes seven different types.”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“[Kids with anxiety disorders] anticipate the future and work hard toward goals. They also tap into their natural tendency to scan the environment and search for danger, Miller explains.”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“She recommends starting by breathing deeply and relaxing your muscles, group by group.”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“[Deep breathing] allows the brain to clear the neurotransmitters that were released when the body turned on its stress response.”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“Miller also recommends facing fears in small doses.”</a:t>
            </a:r>
          </a:p>
          <a:p>
            <a:pPr marL="1410462" lvl="3" indent="-514350">
              <a:buFont typeface="+mj-lt"/>
              <a:buAutoNum type="alphaUcPeriod"/>
            </a:pPr>
            <a:r>
              <a:rPr lang="en-US" dirty="0" smtClean="0"/>
              <a:t>“For many students, Sunday night is tough, with a whole new week of school to face the next morning</a:t>
            </a:r>
            <a:r>
              <a:rPr lang="en-US" dirty="0" smtClean="0"/>
              <a:t>.”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Stress for Success – </a:t>
            </a:r>
            <a:r>
              <a:rPr lang="en-US" sz="4800" dirty="0" smtClean="0">
                <a:solidFill>
                  <a:srgbClr val="FF0000"/>
                </a:solidFill>
                <a:latin typeface="Pristina" pitchFamily="66" charset="0"/>
              </a:rPr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9</a:t>
            </a:r>
            <a:r>
              <a:rPr lang="en-US" dirty="0" smtClean="0"/>
              <a:t>. Record a piece of evidence from the passage that supports the idea that stress is not always harmful.</a:t>
            </a:r>
          </a:p>
          <a:p>
            <a:endParaRPr lang="en-US" dirty="0" smtClean="0"/>
          </a:p>
          <a:p>
            <a:r>
              <a:rPr lang="en-US" dirty="0" smtClean="0"/>
              <a:t>10</a:t>
            </a:r>
            <a:r>
              <a:rPr lang="en-US" dirty="0" smtClean="0"/>
              <a:t>. What is the author's main purpose in the article "Stress for Success?"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34400" cy="1252728"/>
          </a:xfrm>
        </p:spPr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Stress for Success – </a:t>
            </a:r>
            <a:r>
              <a:rPr lang="en-US" sz="4800" dirty="0" smtClean="0">
                <a:solidFill>
                  <a:srgbClr val="FF0000"/>
                </a:solidFill>
                <a:latin typeface="Pristina" pitchFamily="66" charset="0"/>
              </a:rPr>
              <a:t>Whole Class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What are some of the causes of stress mentioned in the article? What other events – both dangerous and non-dangerous – cause stress in the daily lives of young people?</a:t>
            </a:r>
          </a:p>
          <a:p>
            <a:endParaRPr lang="en-US" sz="3600" dirty="0" smtClean="0"/>
          </a:p>
          <a:p>
            <a:r>
              <a:rPr lang="en-US" sz="3600" dirty="0" smtClean="0"/>
              <a:t>What are some situations in which stress or fear could be a positive thing? A negative thing?</a:t>
            </a:r>
          </a:p>
          <a:p>
            <a:pPr lvl="1"/>
            <a:r>
              <a:rPr lang="en-US" dirty="0" smtClean="0"/>
              <a:t> Use evidence from this text, your own experience, and other news, literature, art or history in your response.</a:t>
            </a:r>
          </a:p>
          <a:p>
            <a:endParaRPr lang="en-US" sz="3600" dirty="0" smtClean="0"/>
          </a:p>
          <a:p>
            <a:r>
              <a:rPr lang="en-US" sz="3600" dirty="0" smtClean="0"/>
              <a:t>In the context of this article, how does fear drive action?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dule">
  <a:themeElements>
    <a:clrScheme name="Custom 1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C000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7608</TotalTime>
  <Words>966</Words>
  <Application>Microsoft Office PowerPoint</Application>
  <PresentationFormat>On-screen Show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1_Office Theme</vt:lpstr>
      <vt:lpstr>1_Module</vt:lpstr>
      <vt:lpstr>Office Theme</vt:lpstr>
      <vt:lpstr>Module</vt:lpstr>
      <vt:lpstr>Slide 1</vt:lpstr>
      <vt:lpstr>Bell Ringer</vt:lpstr>
      <vt:lpstr>Stress for Success</vt:lpstr>
      <vt:lpstr>Stress for Success – Questions</vt:lpstr>
      <vt:lpstr>Stress for Success – Questions</vt:lpstr>
      <vt:lpstr>Stress for Success – Questions</vt:lpstr>
      <vt:lpstr>Stress for Success – Questions</vt:lpstr>
      <vt:lpstr>Stress for Success – Questions</vt:lpstr>
      <vt:lpstr>Stress for Success – Whole Class Discussion</vt:lpstr>
      <vt:lpstr>The Tell-Tale Heart</vt:lpstr>
      <vt:lpstr>The Tell-Tale Heart</vt:lpstr>
      <vt:lpstr>Slide 12</vt:lpstr>
      <vt:lpstr>The Tell-Tale Heart</vt:lpstr>
      <vt:lpstr>The Tell-Tale Heart - Questions</vt:lpstr>
      <vt:lpstr>The Tell-Tale Heart - 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440</cp:revision>
  <dcterms:created xsi:type="dcterms:W3CDTF">2018-08-16T12:13:35Z</dcterms:created>
  <dcterms:modified xsi:type="dcterms:W3CDTF">2018-10-15T19:02:11Z</dcterms:modified>
</cp:coreProperties>
</file>