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7" r:id="rId2"/>
    <p:sldMasterId id="2147483829" r:id="rId3"/>
    <p:sldMasterId id="2147483841" r:id="rId4"/>
    <p:sldMasterId id="2147483853" r:id="rId5"/>
  </p:sldMasterIdLst>
  <p:notesMasterIdLst>
    <p:notesMasterId r:id="rId22"/>
  </p:notesMasterIdLst>
  <p:sldIdLst>
    <p:sldId id="257" r:id="rId6"/>
    <p:sldId id="457" r:id="rId7"/>
    <p:sldId id="458" r:id="rId8"/>
    <p:sldId id="443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F72B7-388D-4D68-A7DB-4BA1F592E401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4EE9-E216-4B0A-AE93-DF5E2A3E470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77112-C2A6-4BF6-B33C-DAA03A879ACA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F8E1-253D-404D-B7C6-351122648379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6EC2-4574-4789-B27D-21D077CA0380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BA467-C7F9-4206-B93F-99C50AA3D13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9C2E-017F-4BDA-AEDA-A0648AC88ED1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AB9E-631E-4D90-9D6E-CF6A300E5E0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2D6E3-1ADE-4639-8D1C-979481DCC90E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B1DEA-55DC-4A32-8920-CA04CC6CA41E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19895-D0D5-4B40-BE14-E74096C7C4F8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39FB8-6BA0-4705-AFAD-B87D07A3D22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CFC5F-582F-423B-9244-A9135013EBD8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AE72-5393-4FB9-A8CE-B443DD478BA1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5591-46C6-40B2-ADBB-7C917935A099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0EC28-0A5B-4D62-8936-EBF21BAE14BB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2AE7FB2-8ABB-47F2-AB6E-10183B61F637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2697B00-D02E-4318-A27B-E0B32A21258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594D-476E-4ACC-AD52-5AA0DE0E0FBE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1E276-15E5-4592-A358-EB65B5BEC9D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9E426-8353-41BF-8A6A-6EB52CF9E02C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10/12/2018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7992-9D8F-48B1-9EAD-69C0B3A4E93E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Subject-Predicate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Mood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and Tone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Subject-Predicate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12,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(Friday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“The Complexity of Fear” - Group 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Fear Discussion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“Stress for Success”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“Stress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for Success”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– Questions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Subject-Predicate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3: Mood &amp; Tone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2 Test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“Thank You, Ma’am” – 30pts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Independent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Get your </a:t>
            </a:r>
            <a:r>
              <a:rPr lang="en-US" dirty="0" err="1" smtClean="0"/>
              <a:t>Chromebook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Log in to Google Classroom and go into the first posted assignment.</a:t>
            </a:r>
          </a:p>
          <a:p>
            <a:endParaRPr lang="en-US" dirty="0" smtClean="0"/>
          </a:p>
          <a:p>
            <a:r>
              <a:rPr lang="en-US" dirty="0" smtClean="0"/>
              <a:t>Read each question carefully. Include evidence from the text for the extended answer questions.</a:t>
            </a:r>
          </a:p>
          <a:p>
            <a:endParaRPr lang="en-US" dirty="0" smtClean="0"/>
          </a:p>
          <a:p>
            <a:r>
              <a:rPr lang="en-US" dirty="0" smtClean="0"/>
              <a:t>When you’ve answered all your questions individually, </a:t>
            </a:r>
            <a:r>
              <a:rPr lang="en-US" b="1" dirty="0" smtClean="0"/>
              <a:t>DON’T HIT SUBMIT,</a:t>
            </a:r>
            <a:r>
              <a:rPr lang="en-US" dirty="0" smtClean="0"/>
              <a:t> you can work with a partner to go over the answers.</a:t>
            </a:r>
          </a:p>
          <a:p>
            <a:endParaRPr lang="en-US" dirty="0" smtClean="0"/>
          </a:p>
          <a:p>
            <a:r>
              <a:rPr lang="en-US" dirty="0" smtClean="0"/>
              <a:t>When finished with your partner, you must submit your Google Form before the end of the period. Make sure you mark your work complete in Classroom.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Whole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What are some of the causes of stress mentioned in the article? What other events – both dangerous and non-dangerous – cause stress in the daily lives of young people?</a:t>
            </a:r>
          </a:p>
          <a:p>
            <a:endParaRPr lang="en-US" sz="3600" dirty="0" smtClean="0"/>
          </a:p>
          <a:p>
            <a:r>
              <a:rPr lang="en-US" sz="3600" dirty="0" smtClean="0"/>
              <a:t>What are some situations in which stress or fear could be a positive thing? A negative thing?</a:t>
            </a:r>
          </a:p>
          <a:p>
            <a:pPr lvl="1"/>
            <a:r>
              <a:rPr lang="en-US" dirty="0" smtClean="0"/>
              <a:t> Use evidence from this text, your own experience, and other news, literature, art or history in your response.</a:t>
            </a:r>
          </a:p>
          <a:p>
            <a:endParaRPr lang="en-US" sz="3600" dirty="0" smtClean="0"/>
          </a:p>
          <a:p>
            <a:r>
              <a:rPr lang="en-US" sz="3600" dirty="0" smtClean="0"/>
              <a:t>In the context of this article, how does fear drive 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64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715000"/>
            <a:ext cx="8077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By: Edgar Allan Poe</a:t>
            </a:r>
          </a:p>
          <a:p>
            <a:r>
              <a:rPr lang="en-US" sz="2800" dirty="0" smtClean="0"/>
              <a:t>Page 265</a:t>
            </a:r>
            <a:endParaRPr lang="en-US" sz="2800" dirty="0"/>
          </a:p>
        </p:txBody>
      </p:sp>
      <p:pic>
        <p:nvPicPr>
          <p:cNvPr id="1026" name="Picture 2" descr="http://swh.schoolworkhelper.netdna-cdn.com/wp-content/uploads/2011/06/The-Tell-Tale-Heart.jpg?x37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2729103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will read the story together.</a:t>
            </a:r>
          </a:p>
          <a:p>
            <a:pPr lvl="1"/>
            <a:r>
              <a:rPr lang="en-US" dirty="0" smtClean="0"/>
              <a:t>Pay attention to how Poe uses mood to setup the story.</a:t>
            </a:r>
          </a:p>
          <a:p>
            <a:pPr lvl="1"/>
            <a:endParaRPr lang="en-US" sz="500" dirty="0" smtClean="0"/>
          </a:p>
          <a:p>
            <a:pPr lvl="1"/>
            <a:r>
              <a:rPr lang="en-US" dirty="0" smtClean="0"/>
              <a:t>Track major plot points/key events.</a:t>
            </a:r>
          </a:p>
          <a:p>
            <a:pPr lvl="1"/>
            <a:endParaRPr lang="en-US" sz="500" dirty="0" smtClean="0"/>
          </a:p>
          <a:p>
            <a:pPr lvl="1"/>
            <a:r>
              <a:rPr lang="en-US" dirty="0" smtClean="0"/>
              <a:t>Pay attention to the narrator.</a:t>
            </a:r>
          </a:p>
          <a:p>
            <a:pPr lvl="2"/>
            <a:r>
              <a:rPr lang="en-US" dirty="0" smtClean="0"/>
              <a:t>Is the narrator reliable?</a:t>
            </a:r>
          </a:p>
          <a:p>
            <a:pPr lvl="2"/>
            <a:endParaRPr lang="en-US" sz="500" dirty="0" smtClean="0"/>
          </a:p>
          <a:p>
            <a:pPr lvl="1"/>
            <a:r>
              <a:rPr lang="en-US" dirty="0" smtClean="0"/>
              <a:t>You will need pull 2-3 Moments for the story that you think are critical to analyzing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64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715000"/>
            <a:ext cx="8077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By: Edgar Allan Poe</a:t>
            </a:r>
          </a:p>
          <a:p>
            <a:r>
              <a:rPr lang="en-US" sz="2800" dirty="0" smtClean="0"/>
              <a:t>Page 265</a:t>
            </a:r>
            <a:endParaRPr lang="en-US" sz="2800" dirty="0"/>
          </a:p>
        </p:txBody>
      </p:sp>
      <p:pic>
        <p:nvPicPr>
          <p:cNvPr id="1026" name="Picture 2" descr="http://swh.schoolworkhelper.netdna-cdn.com/wp-content/uploads/2011/06/The-Tell-Tale-Heart.jpg?x37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2729103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is the narrator defending himself? What does he feel that he is accused of being?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was it that greatly disturbed the narrator?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was the narrator’s plan to rid him of the vulture eye?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How did the narrator’s behavior change over the past week before killing the old man?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did the narrator do every midnight for the past seven days?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didn’t the narrator kill the old man during those nights?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 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is the mood of the story?</a:t>
            </a:r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endParaRPr lang="en-US" dirty="0" smtClean="0"/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do you think using first-person point of view is effective in this story?</a:t>
            </a:r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endParaRPr lang="en-US" dirty="0" smtClean="0"/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Describe the narrator’s character. Use direct and indirect characterization.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152400"/>
            <a:ext cx="8382000" cy="1252728"/>
          </a:xfrm>
          <a:prstGeom prst="rect">
            <a:avLst/>
          </a:prstGeom>
        </p:spPr>
        <p:txBody>
          <a:bodyPr vert="horz" lIns="91440" rIns="45720" numCol="1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  <a:endParaRPr lang="en-US" sz="4500" b="1" dirty="0">
              <a:solidFill>
                <a:srgbClr val="F0AD00">
                  <a:satMod val="150000"/>
                </a:srgbClr>
              </a:solidFill>
              <a:cs typeface="Arial" charset="0"/>
            </a:endParaRPr>
          </a:p>
        </p:txBody>
      </p:sp>
      <p:pic>
        <p:nvPicPr>
          <p:cNvPr id="6" name="Picture 1" descr="Brain12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252" y="-234404"/>
            <a:ext cx="9302503" cy="7188398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Brain12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9" y="-223242"/>
            <a:ext cx="9369475" cy="7239744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Complexity of Fear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737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Mary C. Lamia</a:t>
            </a:r>
            <a:endParaRPr lang="en-US" sz="2800" dirty="0"/>
          </a:p>
        </p:txBody>
      </p:sp>
      <p:pic>
        <p:nvPicPr>
          <p:cNvPr id="5124" name="Picture 4" descr="Image result for f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010400" cy="311573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 a small group (3-4): Discuss the article and share your annotations. </a:t>
            </a:r>
          </a:p>
          <a:p>
            <a:endParaRPr lang="en-US" sz="900" dirty="0" smtClean="0"/>
          </a:p>
          <a:p>
            <a:r>
              <a:rPr lang="en-US" sz="3600" dirty="0" smtClean="0"/>
              <a:t>Respond to the following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purpose of the opening lines?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paragraph 1, what is true of phobias?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the information in paragraph 2, what is an example of a reaction to fear?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paragraph 3, what is the main difference between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paragraph 3, what is true about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Lamia, what is fear? Support your answer with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Whole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Take a couple of minutes to discuss the following with your group, then we will discuss as a whole class.</a:t>
            </a:r>
          </a:p>
          <a:p>
            <a:endParaRPr lang="en-US" dirty="0" smtClean="0"/>
          </a:p>
          <a:p>
            <a:r>
              <a:rPr lang="en-US" dirty="0" smtClean="0"/>
              <a:t>Is fear a “good” emotion, a “bad” emotion, or both? Explain your answer with examples from your own experience as well as what is presented in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a half sheet of paper:</a:t>
            </a:r>
          </a:p>
          <a:p>
            <a:endParaRPr lang="en-US" sz="2400" dirty="0" smtClean="0"/>
          </a:p>
          <a:p>
            <a:pPr lvl="1"/>
            <a:r>
              <a:rPr lang="en-US" sz="3600" dirty="0" smtClean="0"/>
              <a:t>How has your definition of fear changed from the bell ringer to the end of the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Stress for Success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737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Allison Pierce Stevens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Independently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your own;</a:t>
            </a:r>
          </a:p>
          <a:p>
            <a:pPr lvl="1"/>
            <a:r>
              <a:rPr lang="en-US" sz="3200" dirty="0" smtClean="0"/>
              <a:t>Read and annotate the article.</a:t>
            </a:r>
          </a:p>
          <a:p>
            <a:pPr lvl="2"/>
            <a:r>
              <a:rPr lang="en-US" sz="2800" dirty="0" smtClean="0"/>
              <a:t>After each paragraph, ask yourself what the topic of that paragraph was.</a:t>
            </a:r>
          </a:p>
          <a:p>
            <a:pPr lvl="3"/>
            <a:r>
              <a:rPr lang="en-US" sz="2400" dirty="0" smtClean="0"/>
              <a:t>Look for evidence supporting that topic.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837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1_Office Theme</vt:lpstr>
      <vt:lpstr>1_Module</vt:lpstr>
      <vt:lpstr>Office Theme</vt:lpstr>
      <vt:lpstr>Module</vt:lpstr>
      <vt:lpstr>2_Office Theme</vt:lpstr>
      <vt:lpstr>Slide 1</vt:lpstr>
      <vt:lpstr>Bell Ringer</vt:lpstr>
      <vt:lpstr>Slide 3</vt:lpstr>
      <vt:lpstr>The Complexity of Fear</vt:lpstr>
      <vt:lpstr>The Complexity of Fear – Small Group</vt:lpstr>
      <vt:lpstr>The Complexity of Fear – Whole Class</vt:lpstr>
      <vt:lpstr>The Complexity of Fear – Exit Slip</vt:lpstr>
      <vt:lpstr>Stress for Success</vt:lpstr>
      <vt:lpstr>Stress for Success– Independently</vt:lpstr>
      <vt:lpstr>Stress for Success – Independent Work</vt:lpstr>
      <vt:lpstr>Stress for Success – Whole Class Discussion</vt:lpstr>
      <vt:lpstr>The Tell-Tale Heart</vt:lpstr>
      <vt:lpstr>The Tell-Tale Heart</vt:lpstr>
      <vt:lpstr>The Tell-Tale Heart</vt:lpstr>
      <vt:lpstr>The Tell-Tale Heart - Questions</vt:lpstr>
      <vt:lpstr>The Tell-Tale Heart -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420</cp:revision>
  <dcterms:created xsi:type="dcterms:W3CDTF">2018-08-16T12:13:35Z</dcterms:created>
  <dcterms:modified xsi:type="dcterms:W3CDTF">2018-10-12T12:36:31Z</dcterms:modified>
</cp:coreProperties>
</file>