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805" r:id="rId2"/>
    <p:sldMasterId id="2147483817" r:id="rId3"/>
  </p:sldMasterIdLst>
  <p:notesMasterIdLst>
    <p:notesMasterId r:id="rId18"/>
  </p:notesMasterIdLst>
  <p:sldIdLst>
    <p:sldId id="257" r:id="rId4"/>
    <p:sldId id="442" r:id="rId5"/>
    <p:sldId id="435" r:id="rId6"/>
    <p:sldId id="436" r:id="rId7"/>
    <p:sldId id="437" r:id="rId8"/>
    <p:sldId id="438" r:id="rId9"/>
    <p:sldId id="439" r:id="rId10"/>
    <p:sldId id="440" r:id="rId11"/>
    <p:sldId id="441" r:id="rId12"/>
    <p:sldId id="443" r:id="rId13"/>
    <p:sldId id="444" r:id="rId14"/>
    <p:sldId id="445" r:id="rId15"/>
    <p:sldId id="446" r:id="rId16"/>
    <p:sldId id="44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D2351-4DCA-46BF-9E51-86DE6CBD3121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0321F-5334-46F0-8829-29C2A5C56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https://www.youtube.com/watch?v=TbQm5doF_Uc    - Regular</a:t>
            </a:r>
            <a:r>
              <a:rPr lang="en-US" baseline="0" dirty="0" smtClean="0"/>
              <a:t> Version</a:t>
            </a:r>
          </a:p>
          <a:p>
            <a:endParaRPr lang="en-US" baseline="0" dirty="0" smtClean="0"/>
          </a:p>
          <a:p>
            <a:r>
              <a:rPr lang="en-US" dirty="0" smtClean="0"/>
              <a:t>https://www.youtube.com/watch?v=y4Mvqioxw88     - </a:t>
            </a:r>
            <a:r>
              <a:rPr lang="en-US" smtClean="0"/>
              <a:t>Recut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F8DE0-6396-48CD-BAE7-06E19317D24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C6827-46EF-41E3-995C-8E6784B9B64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0D0B9-8865-409B-9399-A448CE5813E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F010-F422-4ABC-9BD0-3827AFCACDF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C6D06-B698-4354-B6F1-AB86932C63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5C62-68D4-4275-94E0-E71985CA129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96EA5-94DF-4738-A0A5-FDB4531E6C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4DE5-CA70-4911-81C4-CF92328FF93E}" type="datetimeFigureOut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10/10/2018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0F55-D128-4AE3-810A-AE2DBC4721E1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4DE5-CA70-4911-81C4-CF92328FF93E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10/10/2018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0F55-D128-4AE3-810A-AE2DBC4721E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4DE5-CA70-4911-81C4-CF92328FF93E}" type="datetimeFigureOut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10/10/2018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0F55-D128-4AE3-810A-AE2DBC4721E1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4DE5-CA70-4911-81C4-CF92328FF93E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10/10/2018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0F55-D128-4AE3-810A-AE2DBC4721E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4DE5-CA70-4911-81C4-CF92328FF93E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10/10/2018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0F55-D128-4AE3-810A-AE2DBC4721E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4DE5-CA70-4911-81C4-CF92328FF93E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10/10/2018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0F55-D128-4AE3-810A-AE2DBC4721E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4DE5-CA70-4911-81C4-CF92328FF93E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10/10/2018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0F55-D128-4AE3-810A-AE2DBC4721E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4DE5-CA70-4911-81C4-CF92328FF93E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10/10/2018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0F55-D128-4AE3-810A-AE2DBC4721E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BFF03-4297-401B-8FC9-5D5F2713DC1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B8EE3-9D89-4576-93B8-27EAA93743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6CC4DE5-CA70-4911-81C4-CF92328FF93E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10/10/2018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7000F55-D128-4AE3-810A-AE2DBC4721E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4DE5-CA70-4911-81C4-CF92328FF93E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10/10/2018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0F55-D128-4AE3-810A-AE2DBC4721E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4DE5-CA70-4911-81C4-CF92328FF93E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10/10/2018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0F55-D128-4AE3-810A-AE2DBC4721E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59B7DF-088E-4CFE-8564-8754C5B950E4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10/10/2018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4A8A6-E1D7-4C33-9471-785E77E6A66F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825A8F-1A9D-4468-A821-53975F884D32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10/10/2018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3A7431-CC3F-44B4-B7AC-348400C90A1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D844E0-4DFD-4424-BC67-6E7A456D0337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10/10/2018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D1182F-3412-4B97-B4AD-A15634503C92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CD68C5-36DA-4117-A0A3-ED4D2415F79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10/10/2018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C6509-E6F3-461C-9AF9-53A4793BE54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F7BD19-C60C-4798-8F9B-39D01D258490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10/10/2018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3AD69-8695-49DE-A441-AE191AB208E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B3ADBC-E4B5-48A8-AEBF-A286F5F8367B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10/10/2018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81751-2A91-4532-A6B1-8C4105B8CDA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9B8335-5223-471E-96D1-DAABA8E9FCD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10/10/2018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F2141-E62D-4C65-B012-087A44D2B6C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6D547-38F6-4EC6-B93D-F286EBB77EE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3C5A6-1566-4BC4-B105-C995FD4AFF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EA3927-2E7F-4937-893F-54F93481A22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10/10/2018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77FB4-36EF-4560-836D-857073440DA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1FC8F50B-3593-4694-A542-5E481F35AF54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10/10/2018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A1C9F9B7-A71D-4AEC-A20A-3AF4A6D5D45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E4F44D-3F3A-404C-A098-939979A0E307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10/10/2018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30902-AC93-415F-B3C0-CD977F771AF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E39621-C59C-4E64-BDAF-35C652C179E8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10/10/2018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89B05-FE03-4948-AB29-85FE819BCC60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1A96-9C4E-4EF8-929D-EF98BA9A8916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3A729-9064-4A1D-92BA-5CBD48D6227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02DC8-96AF-43E9-9C3E-0E8129D5B94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E387E-C5C2-4D23-976C-3880525CE77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A89C6-9CCF-4C16-A911-FD778ADAED6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C4AE7-BB4E-4346-84F8-7FAB202E7F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9C1BC-D9B7-4967-A3C2-B6E5A693F98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58958-2783-4321-8EA5-26F9914701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ABC2-0B0A-4926-A861-319D4B203E1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5AB1A-612B-45F2-8151-4ACBDFE4022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B130A-CCB1-47A9-80CB-A72F277FC76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A8636-0969-426E-A778-7DD23F020BB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2C6D41-86F4-4E23-AD09-1DDF522B26CB}" type="datetime1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10/10/2018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3FFB67-F4B1-4B01-BC42-6141F22FDE1F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6CC4DE5-CA70-4911-81C4-CF92328FF93E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10/10/2018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7000F55-D128-4AE3-810A-AE2DBC4721E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65FAFE-94BC-4D77-AA0E-2EF174B53B84}" type="datetime1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10/10/2018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C769F4-EE49-4319-8795-5FC84EA7BED0}" type="slidenum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hopkins@d88a.or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533400"/>
          <a:ext cx="8763000" cy="3535680"/>
        </p:xfrm>
        <a:graphic>
          <a:graphicData uri="http://schemas.openxmlformats.org/drawingml/2006/table">
            <a:tbl>
              <a:tblPr/>
              <a:tblGrid>
                <a:gridCol w="3962400"/>
                <a:gridCol w="4800600"/>
              </a:tblGrid>
              <a:tr h="16764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Yesterday</a:t>
                      </a:r>
                      <a:endParaRPr kumimoji="0" lang="en-US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Handouts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None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“Thank You Ma’am” Mini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Essay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Due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“Thank You Ma’am” Mini Essay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October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10,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2018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(Wednesday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Bell Ringer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 Literature Notes – Mood &amp; Tone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3. “The Complexity of Fear”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4. Small Group 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My Email: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  <a:hlinkClick r:id="rId3"/>
                        </a:rPr>
                        <a:t>dhopkins@d88a.org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Today’s 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Mood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and Tone Worksheet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152402"/>
          <a:ext cx="8763000" cy="371475"/>
        </p:xfrm>
        <a:graphic>
          <a:graphicData uri="http://schemas.openxmlformats.org/drawingml/2006/table">
            <a:tbl>
              <a:tblPr/>
              <a:tblGrid>
                <a:gridCol w="8763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8</a:t>
                      </a:r>
                      <a:r>
                        <a:rPr kumimoji="0" lang="en-US" sz="18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th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Grade English /Language Arts – Mr. Hopkins</a:t>
                      </a:r>
                    </a:p>
                  </a:txBody>
                  <a:tcPr marT="45798" marB="457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" name="Group 30"/>
          <p:cNvGraphicFramePr>
            <a:graphicFrameLocks noGrp="1"/>
          </p:cNvGraphicFramePr>
          <p:nvPr/>
        </p:nvGraphicFramePr>
        <p:xfrm>
          <a:off x="152400" y="3962400"/>
          <a:ext cx="8763000" cy="2837180"/>
        </p:xfrm>
        <a:graphic>
          <a:graphicData uri="http://schemas.openxmlformats.org/drawingml/2006/table">
            <a:tbl>
              <a:tblPr/>
              <a:tblGrid>
                <a:gridCol w="4381500"/>
                <a:gridCol w="4381500"/>
              </a:tblGrid>
              <a:tr h="33515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Unit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3: Mood &amp; Tone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1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Daily Assignments/Moments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Assessments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179832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Parts of Speech Pre-Test – 10pts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Parts of Speech Worksheet – 10pts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Adjectives/Adverbs Worksheet – 10pts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Prepostions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/Pronouns Worksheet – 10pts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Group Mini Essay – 20pts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Worldy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1 A-E, Review – 35pts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Wordly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2 A-E, Review – 35pts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Summer Reading Assessment – 50pts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Parts of Speech Test – 28pts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Children’s Book Assessment – 50pts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Wise Lesson 1 Test – 40pts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07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All documents and assignments will be loaded onto my class page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352800"/>
            <a:ext cx="8077200" cy="1673352"/>
          </a:xfrm>
        </p:spPr>
        <p:txBody>
          <a:bodyPr>
            <a:normAutofit/>
          </a:bodyPr>
          <a:lstStyle/>
          <a:p>
            <a:r>
              <a:rPr lang="en-US" sz="6600" i="1" dirty="0" smtClean="0">
                <a:solidFill>
                  <a:srgbClr val="FF0000"/>
                </a:solidFill>
                <a:latin typeface="Pristina" pitchFamily="66" charset="0"/>
              </a:rPr>
              <a:t>The Complexity of Fear</a:t>
            </a:r>
            <a:endParaRPr lang="en-US" sz="6600" i="1" dirty="0">
              <a:solidFill>
                <a:srgbClr val="FF0000"/>
              </a:solidFill>
              <a:latin typeface="Pristina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4267200"/>
            <a:ext cx="8077200" cy="73761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By: Mary C. Lamia</a:t>
            </a:r>
            <a:endParaRPr lang="en-US" sz="2800" dirty="0"/>
          </a:p>
        </p:txBody>
      </p:sp>
      <p:pic>
        <p:nvPicPr>
          <p:cNvPr id="5124" name="Picture 4" descr="Image result for fe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2400"/>
            <a:ext cx="7010400" cy="311573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i="1" dirty="0" smtClean="0">
                <a:solidFill>
                  <a:srgbClr val="FF0000"/>
                </a:solidFill>
                <a:latin typeface="Pristina" pitchFamily="66" charset="0"/>
              </a:rPr>
              <a:t>The Complexity of Fear – </a:t>
            </a:r>
            <a:r>
              <a:rPr lang="en-US" sz="4800" dirty="0" smtClean="0">
                <a:solidFill>
                  <a:srgbClr val="FF0000"/>
                </a:solidFill>
                <a:latin typeface="Pristina" pitchFamily="66" charset="0"/>
              </a:rPr>
              <a:t>Independently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80060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On your own;</a:t>
            </a:r>
          </a:p>
          <a:p>
            <a:pPr lvl="1"/>
            <a:r>
              <a:rPr lang="en-US" sz="3200" dirty="0" smtClean="0"/>
              <a:t>Read and annotate the article.</a:t>
            </a:r>
          </a:p>
          <a:p>
            <a:pPr lvl="2"/>
            <a:r>
              <a:rPr lang="en-US" sz="2800" dirty="0" smtClean="0"/>
              <a:t>After each paragraph, ask yourself what the topic of that paragraph was.</a:t>
            </a:r>
          </a:p>
          <a:p>
            <a:pPr lvl="3"/>
            <a:r>
              <a:rPr lang="en-US" sz="2400" dirty="0" smtClean="0"/>
              <a:t>Look for evidence supporting that topic.</a:t>
            </a:r>
          </a:p>
          <a:p>
            <a:pPr lvl="1"/>
            <a:r>
              <a:rPr lang="en-US" sz="3200" dirty="0" smtClean="0"/>
              <a:t>After you’re finished reading and annotating, make an outline for the article on the back of the handout.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i="1" dirty="0" smtClean="0">
                <a:solidFill>
                  <a:srgbClr val="FF0000"/>
                </a:solidFill>
                <a:latin typeface="Pristina" pitchFamily="66" charset="0"/>
              </a:rPr>
              <a:t>The Complexity of Fear – </a:t>
            </a:r>
            <a:r>
              <a:rPr lang="en-US" sz="4800" dirty="0" smtClean="0">
                <a:solidFill>
                  <a:srgbClr val="FF0000"/>
                </a:solidFill>
                <a:latin typeface="Pristina" pitchFamily="66" charset="0"/>
              </a:rPr>
              <a:t>Small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sz="3600" dirty="0" smtClean="0"/>
              <a:t>In a small group (3-4): Discuss the article and share your annotations. </a:t>
            </a:r>
          </a:p>
          <a:p>
            <a:endParaRPr lang="en-US" sz="900" dirty="0" smtClean="0"/>
          </a:p>
          <a:p>
            <a:r>
              <a:rPr lang="en-US" sz="3600" dirty="0" smtClean="0"/>
              <a:t>Respond to the following questions: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What is the purpose of the opening lines?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According to paragraph 1, what is true of phobias?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Based on the information in paragraph 2, what is an example of a reaction to fear?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 paragraph 3, what is the main difference between fear and anxiety?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Based on paragraph 3, what is true about fear and anxiety?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According to Lamia, what is fear? Support your answer with evidence.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i="1" dirty="0" smtClean="0">
                <a:solidFill>
                  <a:srgbClr val="FF0000"/>
                </a:solidFill>
                <a:latin typeface="Pristina" pitchFamily="66" charset="0"/>
              </a:rPr>
              <a:t>The Complexity of Fear – </a:t>
            </a:r>
            <a:r>
              <a:rPr lang="en-US" sz="4800" dirty="0" smtClean="0">
                <a:solidFill>
                  <a:srgbClr val="FF0000"/>
                </a:solidFill>
                <a:latin typeface="Pristina" pitchFamily="66" charset="0"/>
              </a:rPr>
              <a:t>Whole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Take a couple of minutes to discuss the following with your group, then we will discuss as a whole class.</a:t>
            </a:r>
          </a:p>
          <a:p>
            <a:endParaRPr lang="en-US" dirty="0" smtClean="0"/>
          </a:p>
          <a:p>
            <a:r>
              <a:rPr lang="en-US" dirty="0" smtClean="0"/>
              <a:t>Is fear a “good” emotion, a “bad” emotion, or both? Explain your answer with examples from your own experience as well as what is presented in the text.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i="1" dirty="0" smtClean="0">
                <a:solidFill>
                  <a:srgbClr val="FF0000"/>
                </a:solidFill>
                <a:latin typeface="Pristina" pitchFamily="66" charset="0"/>
              </a:rPr>
              <a:t>The Complexity of Fear – </a:t>
            </a:r>
            <a:r>
              <a:rPr lang="en-US" sz="4800" dirty="0" smtClean="0">
                <a:solidFill>
                  <a:srgbClr val="FF0000"/>
                </a:solidFill>
                <a:latin typeface="Pristina" pitchFamily="66" charset="0"/>
              </a:rPr>
              <a:t>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On a half sheet of paper:</a:t>
            </a:r>
          </a:p>
          <a:p>
            <a:endParaRPr lang="en-US" sz="2400" dirty="0" smtClean="0"/>
          </a:p>
          <a:p>
            <a:pPr lvl="1"/>
            <a:r>
              <a:rPr lang="en-US" sz="3600" dirty="0" smtClean="0"/>
              <a:t>How has your definition of fear changed from the bell ringer to the end of the period?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Respond to the following quote. Explain what it means, then answer the follow up question.</a:t>
            </a:r>
          </a:p>
          <a:p>
            <a:endParaRPr lang="en-US" dirty="0" smtClean="0"/>
          </a:p>
          <a:p>
            <a:r>
              <a:rPr lang="en-US" dirty="0" smtClean="0"/>
              <a:t>“There is no passion so contagious as that of fear.”</a:t>
            </a:r>
          </a:p>
          <a:p>
            <a:pPr algn="r"/>
            <a:r>
              <a:rPr lang="en-US" dirty="0" smtClean="0"/>
              <a:t>Michel de Montaigne</a:t>
            </a:r>
          </a:p>
          <a:p>
            <a:endParaRPr lang="en-US" dirty="0" smtClean="0"/>
          </a:p>
          <a:p>
            <a:r>
              <a:rPr lang="en-US" dirty="0" smtClean="0"/>
              <a:t>What is fear?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0"/>
            <a:ext cx="8077200" cy="167335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Mood and Tone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8077200" cy="149961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Literature Notes</a:t>
            </a:r>
            <a:endParaRPr lang="en-US" sz="2800" dirty="0"/>
          </a:p>
        </p:txBody>
      </p:sp>
      <p:pic>
        <p:nvPicPr>
          <p:cNvPr id="26626" name="Picture 2" descr="Image result for mood and to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5334000" cy="2143298"/>
          </a:xfrm>
          <a:prstGeom prst="rect">
            <a:avLst/>
          </a:prstGeom>
          <a:noFill/>
        </p:spPr>
      </p:pic>
      <p:pic>
        <p:nvPicPr>
          <p:cNvPr id="26628" name="Picture 4" descr="Pic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04800"/>
            <a:ext cx="2819400" cy="24860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make a story more interesting, writers use tools called </a:t>
            </a:r>
            <a:r>
              <a:rPr lang="en-US" i="1" dirty="0" smtClean="0"/>
              <a:t>Mood</a:t>
            </a:r>
            <a:r>
              <a:rPr lang="en-US" dirty="0" smtClean="0"/>
              <a:t> and </a:t>
            </a:r>
            <a:r>
              <a:rPr lang="en-US" i="1" dirty="0" smtClean="0"/>
              <a:t>Tone</a:t>
            </a:r>
            <a:r>
              <a:rPr lang="en-US" dirty="0" smtClean="0"/>
              <a:t> to express ideas and create feeling in their readers.</a:t>
            </a:r>
          </a:p>
          <a:p>
            <a:endParaRPr lang="en-US" dirty="0" smtClean="0"/>
          </a:p>
          <a:p>
            <a:r>
              <a:rPr lang="en-US" b="1" dirty="0" smtClean="0"/>
              <a:t>Word choice, style,</a:t>
            </a:r>
            <a:r>
              <a:rPr lang="en-US" dirty="0" smtClean="0"/>
              <a:t> and </a:t>
            </a:r>
            <a:r>
              <a:rPr lang="en-US" b="1" dirty="0" smtClean="0"/>
              <a:t>details</a:t>
            </a:r>
            <a:r>
              <a:rPr lang="en-US" dirty="0" smtClean="0"/>
              <a:t> help convey their </a:t>
            </a:r>
            <a:r>
              <a:rPr lang="en-US" i="1" dirty="0" smtClean="0"/>
              <a:t>tone</a:t>
            </a:r>
            <a:r>
              <a:rPr lang="en-US" dirty="0" smtClean="0"/>
              <a:t> and create a </a:t>
            </a:r>
            <a:r>
              <a:rPr lang="en-US" i="1" dirty="0" smtClean="0"/>
              <a:t>mood</a:t>
            </a:r>
            <a:r>
              <a:rPr lang="en-US" dirty="0" smtClean="0"/>
              <a:t>, or feelings, for the reader.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Movie, Two Moods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going to watch two movie trailers. </a:t>
            </a:r>
          </a:p>
          <a:p>
            <a:r>
              <a:rPr lang="en-US" dirty="0" smtClean="0"/>
              <a:t>Take note of the differences between them. </a:t>
            </a:r>
          </a:p>
          <a:p>
            <a:pPr lvl="1"/>
            <a:r>
              <a:rPr lang="en-US" dirty="0" smtClean="0"/>
              <a:t>How do the trailers convey different moods?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does the first video create a positive tone and a warm, happy mood?</a:t>
            </a:r>
          </a:p>
          <a:p>
            <a:endParaRPr lang="en-US" dirty="0" smtClean="0"/>
          </a:p>
          <a:p>
            <a:r>
              <a:rPr lang="en-US" dirty="0" smtClean="0"/>
              <a:t>How does the second trailer create a negative mood and an uneasy or frightening mood?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mood of a text is how the reader feels after reading it.</a:t>
            </a:r>
          </a:p>
          <a:p>
            <a:endParaRPr lang="en-US" dirty="0" smtClean="0"/>
          </a:p>
          <a:p>
            <a:r>
              <a:rPr lang="en-US" dirty="0" smtClean="0"/>
              <a:t>The details that the author uses can help create the mood.</a:t>
            </a:r>
          </a:p>
          <a:p>
            <a:endParaRPr lang="en-US" dirty="0" smtClean="0"/>
          </a:p>
          <a:p>
            <a:r>
              <a:rPr lang="en-US" dirty="0" smtClean="0"/>
              <a:t>The word choice employed by the author also helps create a mood.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tone of a text tells you how the author feels about the subject.</a:t>
            </a:r>
          </a:p>
          <a:p>
            <a:pPr lvl="1"/>
            <a:r>
              <a:rPr lang="en-US" dirty="0" smtClean="0"/>
              <a:t>What is his/her attitude about the subject?</a:t>
            </a:r>
          </a:p>
          <a:p>
            <a:endParaRPr lang="en-US" dirty="0" smtClean="0"/>
          </a:p>
          <a:p>
            <a:r>
              <a:rPr lang="en-US" dirty="0" smtClean="0"/>
              <a:t>Tone can be understood by looking for positive or negative language used by the author.</a:t>
            </a:r>
          </a:p>
          <a:p>
            <a:endParaRPr lang="en-US" dirty="0" smtClean="0"/>
          </a:p>
          <a:p>
            <a:r>
              <a:rPr lang="en-US" dirty="0" smtClean="0"/>
              <a:t>The tone of a text can be positive, negative, or even neutral.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Identifying tone is all about knowing the definitions/synonyms for many descriptive vocabulary words. </a:t>
            </a:r>
          </a:p>
          <a:p>
            <a:endParaRPr lang="en-US" dirty="0" smtClean="0"/>
          </a:p>
          <a:p>
            <a:r>
              <a:rPr lang="en-US" dirty="0" smtClean="0"/>
              <a:t>Without this large vocabulary, it is difficult to describe tone outside of “good” or “bad.”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572000" cy="5257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Bitter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Serious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Witty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Playful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Tender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Sympathetic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Optimistic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Fearful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Impartial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267200" cy="51054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 smtClean="0"/>
              <a:t>Cheerful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Amusing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Angry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Detached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Gentle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Sincere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Compassionate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Humorous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Afraid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00" y="1905000"/>
            <a:ext cx="3352800" cy="10668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24000" y="2438400"/>
            <a:ext cx="3276600" cy="220980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295400" y="2514600"/>
            <a:ext cx="3505200" cy="457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524000" y="3352800"/>
            <a:ext cx="3352800" cy="24384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5" idx="1"/>
          </p:cNvCxnSpPr>
          <p:nvPr/>
        </p:nvCxnSpPr>
        <p:spPr>
          <a:xfrm>
            <a:off x="1600200" y="3886200"/>
            <a:ext cx="3048000" cy="1905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86000" y="4343400"/>
            <a:ext cx="2514600" cy="83820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981200" y="1981200"/>
            <a:ext cx="2819400" cy="28194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524000" y="5257800"/>
            <a:ext cx="3352800" cy="99060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828800" y="3581400"/>
            <a:ext cx="2971800" cy="220980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9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4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9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4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9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4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9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4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9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6789</TotalTime>
  <Words>753</Words>
  <Application>Microsoft Office PowerPoint</Application>
  <PresentationFormat>On-screen Show (4:3)</PresentationFormat>
  <Paragraphs>121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1_Office Theme</vt:lpstr>
      <vt:lpstr>Module</vt:lpstr>
      <vt:lpstr>1_Module</vt:lpstr>
      <vt:lpstr>Slide 1</vt:lpstr>
      <vt:lpstr>Bell Ringer</vt:lpstr>
      <vt:lpstr>Mood and Tone</vt:lpstr>
      <vt:lpstr>Overview</vt:lpstr>
      <vt:lpstr>One Movie, Two Moods</vt:lpstr>
      <vt:lpstr>Mood</vt:lpstr>
      <vt:lpstr>Tone</vt:lpstr>
      <vt:lpstr>Tone</vt:lpstr>
      <vt:lpstr>Examples</vt:lpstr>
      <vt:lpstr>The Complexity of Fear</vt:lpstr>
      <vt:lpstr>The Complexity of Fear – Independently</vt:lpstr>
      <vt:lpstr>The Complexity of Fear – Small Group</vt:lpstr>
      <vt:lpstr>The Complexity of Fear – Whole Class</vt:lpstr>
      <vt:lpstr>The Complexity of Fear – Exit Slip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dhopkins</dc:creator>
  <cp:lastModifiedBy>dhopkins</cp:lastModifiedBy>
  <cp:revision>390</cp:revision>
  <dcterms:created xsi:type="dcterms:W3CDTF">2018-08-16T12:13:35Z</dcterms:created>
  <dcterms:modified xsi:type="dcterms:W3CDTF">2018-10-10T12:23:52Z</dcterms:modified>
</cp:coreProperties>
</file>