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6"/>
  </p:notesMasterIdLst>
  <p:sldIdLst>
    <p:sldId id="257" r:id="rId5"/>
    <p:sldId id="287" r:id="rId6"/>
    <p:sldId id="275" r:id="rId7"/>
    <p:sldId id="277" r:id="rId8"/>
    <p:sldId id="286" r:id="rId9"/>
    <p:sldId id="278" r:id="rId10"/>
    <p:sldId id="279" r:id="rId11"/>
    <p:sldId id="285" r:id="rId12"/>
    <p:sldId id="280" r:id="rId13"/>
    <p:sldId id="284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686E6-25D9-4AAF-B7B4-27BE39E7A677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26148-104E-4CBB-86D2-02CB7ECC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BB8E1-713F-4B56-BDC8-CBD38523F0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B7DF-088E-4CFE-8564-8754C5B950E4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A8A6-E1D7-4C33-9471-785E77E6A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5A8F-1A9D-4468-A821-53975F884D32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7431-CC3F-44B4-B7AC-348400C90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844E0-4DFD-4424-BC67-6E7A456D0337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182F-3412-4B97-B4AD-A15634503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68C5-36DA-4117-A0A3-ED4D2415F791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6509-E6F3-461C-9AF9-53A4793BE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BD19-C60C-4798-8F9B-39D01D258490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AD69-8695-49DE-A441-AE191AB20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ADBC-E4B5-48A8-AEBF-A286F5F8367B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1751-2A91-4532-A6B1-8C4105B8C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8335-5223-471E-96D1-DAABA8E9FCD5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2141-E62D-4C65-B012-087A44D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3927-2E7F-4937-893F-54F93481A225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FB4-36EF-4560-836D-857073440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F50B-3593-4694-A542-5E481F35AF54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F9B7-A71D-4AEC-A20A-3AF4A6D5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F44D-3F3A-404C-A098-939979A0E307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0902-AC93-415F-B3C0-CD977F77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9621-C59C-4E64-BDAF-35C652C179E8}" type="datetime1">
              <a:rPr lang="en-US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9B05-FE03-4948-AB29-85FE819BC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2/28/2019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2/28/2019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2/28/2019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9726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6 Test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February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28,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2019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(Thursday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.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Performance Clip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Act I, Scene 3 Questions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The Diary of Anne Frank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– Act I, Scene 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None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763162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276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Quarter 3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5758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“Why Do People Follow the Crowd?” – 15pts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Comma Worksheet #1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Comma Worksheet #2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5, A-E &amp; Review – 35pts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1914 Poem Analysis – 20pts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1915 Poem Slides – 20pts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End of War Analysis – 20pts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6, A-E, Review – 35pts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5 Test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 War I Poetry Essay – 100pts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Wise Lesson 6 Test – 35pts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4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2b9sqw2iiqxr36ntqa1exnal-wpengine.netdna-ssl.com/wp-content/uploads/2016/09/Anne-Frank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16591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Act I – Independent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Themes are the </a:t>
            </a:r>
            <a:r>
              <a:rPr lang="en-US" b="1" dirty="0" smtClean="0"/>
              <a:t>“big ideas” </a:t>
            </a:r>
            <a:r>
              <a:rPr lang="en-US" dirty="0" smtClean="0"/>
              <a:t>we see unfolding through the characters and events from which we can find a “message” or “moral” about life. </a:t>
            </a:r>
          </a:p>
          <a:p>
            <a:endParaRPr lang="en-US" dirty="0" smtClean="0"/>
          </a:p>
          <a:p>
            <a:r>
              <a:rPr lang="en-US" dirty="0" smtClean="0"/>
              <a:t>Choose one of the theme topics listed below.</a:t>
            </a:r>
            <a:r>
              <a:rPr lang="en-US" b="1" dirty="0" smtClean="0"/>
              <a:t> In a paragraph, </a:t>
            </a:r>
            <a:r>
              <a:rPr lang="en-US" dirty="0" smtClean="0"/>
              <a:t>explain how specific characters in</a:t>
            </a:r>
            <a:r>
              <a:rPr lang="en-US" b="1" dirty="0" smtClean="0"/>
              <a:t> </a:t>
            </a:r>
            <a:r>
              <a:rPr lang="en-US" dirty="0" smtClean="0"/>
              <a:t>Act I have experienced this theme topic in the action of play:</a:t>
            </a:r>
          </a:p>
          <a:p>
            <a:endParaRPr lang="en-US" dirty="0" smtClean="0"/>
          </a:p>
          <a:p>
            <a:r>
              <a:rPr lang="en-US" dirty="0" smtClean="0"/>
              <a:t>Fear, Loneliness, Survival, Isolation, Prejudice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0480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1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Connections</a:t>
            </a:r>
          </a:p>
          <a:p>
            <a:endParaRPr lang="en-US" sz="2400" b="1" dirty="0" smtClean="0"/>
          </a:p>
          <a:p>
            <a:r>
              <a:rPr lang="en-US" sz="4000" dirty="0" smtClean="0"/>
              <a:t>Do you think everyone in the annex should have had a part in the decision to take in Mr. </a:t>
            </a:r>
            <a:r>
              <a:rPr lang="en-US" sz="4000" dirty="0" err="1" smtClean="0"/>
              <a:t>Dussel</a:t>
            </a:r>
            <a:r>
              <a:rPr lang="en-US" sz="4000" dirty="0" smtClean="0"/>
              <a:t>?  Explain your answer.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2b9sqw2iiqxr36ntqa1exnal-wpengine.netdna-ssl.com/wp-content/uploads/2016/09/Anne-Frank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16591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1, Scene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2999"/>
          </a:xfrm>
        </p:spPr>
        <p:txBody>
          <a:bodyPr>
            <a:normAutofit fontScale="77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Describe two situations where Anne tries to “clown around” with Peter. Describe each character’s reaction to Anne’s behavior.</a:t>
            </a:r>
          </a:p>
          <a:p>
            <a:pPr marL="633222" indent="-514350">
              <a:buFont typeface="+mj-lt"/>
              <a:buAutoNum type="arabicPeriod"/>
            </a:pPr>
            <a:endParaRPr lang="en-US" sz="1100" dirty="0" smtClean="0"/>
          </a:p>
          <a:p>
            <a:pPr marL="633222" indent="-514350">
              <a:buFont typeface="+mj-lt"/>
              <a:buAutoNum type="arabicPeriod"/>
            </a:pPr>
            <a:endParaRPr lang="en-US" sz="1000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Explain the conflicts between each of the following characters: Mr. and Mrs. Van </a:t>
            </a:r>
            <a:r>
              <a:rPr lang="en-US" dirty="0" err="1" smtClean="0"/>
              <a:t>Daan</a:t>
            </a:r>
            <a:r>
              <a:rPr lang="en-US" dirty="0" smtClean="0"/>
              <a:t>, Anne and Mr. Van </a:t>
            </a:r>
            <a:r>
              <a:rPr lang="en-US" dirty="0" err="1" smtClean="0"/>
              <a:t>Daan</a:t>
            </a:r>
            <a:r>
              <a:rPr lang="en-US" dirty="0" smtClean="0"/>
              <a:t>, Anne and Mrs. Van </a:t>
            </a:r>
            <a:r>
              <a:rPr lang="en-US" dirty="0" err="1" smtClean="0"/>
              <a:t>Daan</a:t>
            </a:r>
            <a:r>
              <a:rPr lang="en-US" dirty="0" smtClean="0"/>
              <a:t>, Anne and her mother?</a:t>
            </a:r>
          </a:p>
          <a:p>
            <a:pPr marL="633222" indent="-514350">
              <a:buFont typeface="+mj-lt"/>
              <a:buAutoNum type="arabicPeriod"/>
            </a:pPr>
            <a:endParaRPr lang="en-US" sz="1100" dirty="0" smtClean="0"/>
          </a:p>
          <a:p>
            <a:pPr marL="633222" indent="-514350">
              <a:buFont typeface="+mj-lt"/>
              <a:buAutoNum type="arabicPeriod"/>
            </a:pPr>
            <a:endParaRPr lang="en-US" sz="1000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How does Mr. Frank feel about having Mr. </a:t>
            </a:r>
            <a:r>
              <a:rPr lang="en-US" dirty="0" err="1" smtClean="0"/>
              <a:t>Dussel</a:t>
            </a:r>
            <a:r>
              <a:rPr lang="en-US" dirty="0" smtClean="0"/>
              <a:t> hide with them? How does Mr. Van </a:t>
            </a:r>
            <a:r>
              <a:rPr lang="en-US" dirty="0" err="1" smtClean="0"/>
              <a:t>Daan</a:t>
            </a:r>
            <a:r>
              <a:rPr lang="en-US" dirty="0" smtClean="0"/>
              <a:t> feel about it?</a:t>
            </a:r>
          </a:p>
          <a:p>
            <a:pPr marL="633222" indent="-514350">
              <a:buFont typeface="+mj-lt"/>
              <a:buAutoNum type="arabicPeriod"/>
            </a:pPr>
            <a:endParaRPr lang="en-US" sz="1000" dirty="0" smtClean="0"/>
          </a:p>
          <a:p>
            <a:pPr marL="633222" indent="-514350">
              <a:buFont typeface="+mj-lt"/>
              <a:buAutoNum type="arabicPeriod"/>
            </a:pPr>
            <a:endParaRPr lang="en-US" sz="1000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the reason the people think the Franks have moved to Switzerland?</a:t>
            </a:r>
          </a:p>
          <a:p>
            <a:pPr marL="633222" indent="-514350">
              <a:buFont typeface="+mj-lt"/>
              <a:buAutoNum type="arabicPeriod"/>
            </a:pPr>
            <a:endParaRPr lang="en-US" sz="1000" dirty="0" smtClean="0"/>
          </a:p>
          <a:p>
            <a:pPr marL="633222" indent="-514350">
              <a:buFont typeface="+mj-lt"/>
              <a:buAutoNum type="arabicPeriod"/>
            </a:pPr>
            <a:endParaRPr lang="en-US" sz="1100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Describe some of the news Mr. </a:t>
            </a:r>
            <a:r>
              <a:rPr lang="en-US" dirty="0" err="1" smtClean="0"/>
              <a:t>Dussel</a:t>
            </a:r>
            <a:r>
              <a:rPr lang="en-US" dirty="0" smtClean="0"/>
              <a:t> bring about the outside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2b9sqw2iiqxr36ntqa1exnal-wpengine.netdna-ssl.com/wp-content/uploads/2016/09/Anne-Frank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16591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1, Scene 4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2999"/>
          </a:xfrm>
        </p:spPr>
        <p:txBody>
          <a:bodyPr>
            <a:normAutofit/>
          </a:bodyPr>
          <a:lstStyle/>
          <a:p>
            <a:r>
              <a:rPr lang="en-US" i="1" dirty="0" smtClean="0"/>
              <a:t>A match </a:t>
            </a:r>
            <a:r>
              <a:rPr lang="en-US" b="1" i="1" dirty="0" smtClean="0"/>
              <a:t>suddenly flares up in the attic. We dimly see Mr. Van </a:t>
            </a:r>
            <a:r>
              <a:rPr lang="en-US" b="1" i="1" dirty="0" err="1" smtClean="0"/>
              <a:t>Daan</a:t>
            </a:r>
            <a:r>
              <a:rPr lang="en-US" b="1" i="1" dirty="0" smtClean="0"/>
              <a:t>. </a:t>
            </a:r>
            <a:r>
              <a:rPr lang="en-US" i="1" dirty="0" smtClean="0"/>
              <a:t>He comes quickly to the cupboard where the food is stored. Again the match flares up, and is as quickly  blown out. The </a:t>
            </a:r>
            <a:r>
              <a:rPr lang="en-US" b="1" i="1" dirty="0" smtClean="0"/>
              <a:t>dim figure is seen to steal back up the stairs. 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How do the words marked in bold print make an impression on the reader? </a:t>
            </a:r>
          </a:p>
          <a:p>
            <a:pPr marL="633222" indent="-514350">
              <a:buFont typeface="+mj-lt"/>
              <a:buAutoNum type="arabicPeriod"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1, Scene 4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299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 startAt="2"/>
            </a:pPr>
            <a:r>
              <a:rPr lang="en-US" dirty="0" smtClean="0"/>
              <a:t>Which event propels the action between Anne and Mr. </a:t>
            </a:r>
            <a:r>
              <a:rPr lang="en-US" dirty="0" err="1" smtClean="0"/>
              <a:t>Dussel</a:t>
            </a:r>
            <a:r>
              <a:rPr lang="en-US" dirty="0" smtClean="0"/>
              <a:t> as well as Anne and her mother?</a:t>
            </a:r>
          </a:p>
          <a:p>
            <a:pPr marL="633222" indent="-514350">
              <a:buFont typeface="+mj-lt"/>
              <a:buAutoNum type="arabicPeriod" startAt="2"/>
            </a:pPr>
            <a:endParaRPr lang="en-US" dirty="0" smtClean="0"/>
          </a:p>
          <a:p>
            <a:pPr marL="633222" indent="-514350">
              <a:buFont typeface="+mj-lt"/>
              <a:buAutoNum type="arabicPeriod" startAt="2"/>
            </a:pPr>
            <a:endParaRPr lang="en-US" sz="1000" dirty="0" smtClean="0"/>
          </a:p>
          <a:p>
            <a:pPr marL="633222" indent="-514350">
              <a:buFont typeface="+mj-lt"/>
              <a:buAutoNum type="arabicPeriod" startAt="2"/>
            </a:pPr>
            <a:r>
              <a:rPr lang="en-US" dirty="0" smtClean="0"/>
              <a:t>Do you think Anne’s “mean side” is appropriate under the current circumstances? Explain.</a:t>
            </a:r>
          </a:p>
          <a:p>
            <a:pPr marL="633222" indent="-514350">
              <a:buFont typeface="+mj-lt"/>
              <a:buAutoNum type="arabicPeriod" startAt="2"/>
            </a:pPr>
            <a:endParaRPr lang="en-US" dirty="0"/>
          </a:p>
          <a:p>
            <a:pPr marL="633222" indent="-514350">
              <a:buFont typeface="+mj-lt"/>
              <a:buAutoNum type="arabicPeriod" startAt="2"/>
            </a:pPr>
            <a:r>
              <a:rPr lang="en-US" dirty="0" smtClean="0"/>
              <a:t>Name an activity each of the following characters  longs for: Mrs. Van </a:t>
            </a:r>
            <a:r>
              <a:rPr lang="en-US" dirty="0" err="1" smtClean="0"/>
              <a:t>Daan</a:t>
            </a:r>
            <a:r>
              <a:rPr lang="en-US" dirty="0" smtClean="0"/>
              <a:t>, Peter, Mr. </a:t>
            </a:r>
            <a:r>
              <a:rPr lang="en-US" dirty="0" err="1" smtClean="0"/>
              <a:t>Dussel</a:t>
            </a:r>
            <a:r>
              <a:rPr lang="en-US" dirty="0" smtClean="0"/>
              <a:t>, Anne.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2b9sqw2iiqxr36ntqa1exnal-wpengine.netdna-ssl.com/wp-content/uploads/2016/09/Anne-Frank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16591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1, Scene 5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2999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Explain how in each of the following incidents causes a conflict to follow: </a:t>
            </a:r>
            <a:r>
              <a:rPr lang="en-US" dirty="0" err="1" smtClean="0"/>
              <a:t>Moushci</a:t>
            </a:r>
            <a:r>
              <a:rPr lang="en-US" dirty="0" smtClean="0"/>
              <a:t>, the lampshade crash, the thief.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When Peter volunteers to go down the stairs after Mr. Frank, Mr. Van </a:t>
            </a:r>
            <a:r>
              <a:rPr lang="en-US" dirty="0" err="1" smtClean="0"/>
              <a:t>Daan</a:t>
            </a:r>
            <a:r>
              <a:rPr lang="en-US" dirty="0" smtClean="0"/>
              <a:t> responds: </a:t>
            </a:r>
            <a:r>
              <a:rPr lang="en-US" b="1" i="1" dirty="0" smtClean="0"/>
              <a:t>“Haven’t you done enough?” </a:t>
            </a:r>
            <a:r>
              <a:rPr lang="en-US" dirty="0" smtClean="0"/>
              <a:t>What is Mr. Van </a:t>
            </a:r>
            <a:r>
              <a:rPr lang="en-US" dirty="0" err="1" smtClean="0"/>
              <a:t>Daan</a:t>
            </a:r>
            <a:r>
              <a:rPr lang="en-US" dirty="0" smtClean="0"/>
              <a:t> </a:t>
            </a:r>
            <a:r>
              <a:rPr lang="en-US" dirty="0" err="1" smtClean="0"/>
              <a:t>reffering</a:t>
            </a:r>
            <a:r>
              <a:rPr lang="en-US" dirty="0" smtClean="0"/>
              <a:t> to? How does this make Peter feel? What does this reveal about Mr. Van </a:t>
            </a:r>
            <a:r>
              <a:rPr lang="en-US" dirty="0" err="1" smtClean="0"/>
              <a:t>Daan</a:t>
            </a:r>
            <a:r>
              <a:rPr lang="en-US" dirty="0" smtClean="0"/>
              <a:t>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1000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Mr. Frank’s point of view at the end of Act 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11365</TotalTime>
  <Words>629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3_Office Theme</vt:lpstr>
      <vt:lpstr>1_Module</vt:lpstr>
      <vt:lpstr>1_Office Theme</vt:lpstr>
      <vt:lpstr>Module</vt:lpstr>
      <vt:lpstr>Slide 1</vt:lpstr>
      <vt:lpstr>Bell Ringer</vt:lpstr>
      <vt:lpstr>Slide 3</vt:lpstr>
      <vt:lpstr>Act 1, Scene 3 Questions</vt:lpstr>
      <vt:lpstr>Slide 5</vt:lpstr>
      <vt:lpstr>Act 1, Scene 4 Questions</vt:lpstr>
      <vt:lpstr>Act 1, Scene 4 Questions</vt:lpstr>
      <vt:lpstr>Slide 8</vt:lpstr>
      <vt:lpstr>Act 1, Scene 5 Questions</vt:lpstr>
      <vt:lpstr>Slide 10</vt:lpstr>
      <vt:lpstr>End of Act I – Independent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618</cp:revision>
  <dcterms:created xsi:type="dcterms:W3CDTF">2018-12-04T14:46:40Z</dcterms:created>
  <dcterms:modified xsi:type="dcterms:W3CDTF">2019-02-28T13:50:01Z</dcterms:modified>
</cp:coreProperties>
</file>