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91" r:id="rId4"/>
    <p:sldId id="323" r:id="rId5"/>
    <p:sldId id="324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E7CDA-EE9B-4D93-8640-EDDD86D4BF5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38D3-C88D-4A31-801F-3392639D49E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8E8A8-4896-460F-AA3D-0264C58E912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FF008-C964-4561-967B-B4EBA19271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DFD3D-7061-4E0B-AF0C-D5D89DA4879B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2317C-2CD8-4718-A9AD-EFB2F2513CF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301BD-A761-4ADF-89C7-42D1568756D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2D2B9-0311-41BE-A454-78B3F814502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30B08-1B5D-4530-A517-C4A35E3559C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7484-B224-4B3E-BF78-41FFF4C2B0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42F0B-D9BD-4216-8E6E-F8A073DB78C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C9CF-17F4-4394-9328-165F789F357F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20C26-8BB4-4A10-98DA-8A25DEEEC0B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47BC6-D744-4F7F-9968-1B1231F1988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2420-B9F4-48BA-BB84-CF339BDF143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0E4AC-4AE4-4DB5-B8E7-3184E9F4A1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2DB8E28-B9DA-4509-BFE8-59A0BBB42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E53DDA1-31D2-4EC1-AD03-00961F99C11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80CC2-98E3-47BB-960F-1761BD45333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A4096-2E6E-4AB0-9FFC-12D6D4395C7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7AF74-DC3D-4E93-B967-A129BF4083E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6D295-0D54-4397-A986-938D8B4128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E7CDA-EE9B-4D93-8640-EDDD86D4BF5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38D3-C88D-4A31-801F-3392639D49E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8E8A8-4896-460F-AA3D-0264C58E912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FF008-C964-4561-967B-B4EBA19271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DFD3D-7061-4E0B-AF0C-D5D89DA4879B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2317C-2CD8-4718-A9AD-EFB2F2513CF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301BD-A761-4ADF-89C7-42D1568756D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2D2B9-0311-41BE-A454-78B3F814502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30B08-1B5D-4530-A517-C4A35E3559C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7484-B224-4B3E-BF78-41FFF4C2B0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42F0B-D9BD-4216-8E6E-F8A073DB78C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C9CF-17F4-4394-9328-165F789F357F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20C26-8BB4-4A10-98DA-8A25DEEEC0B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47BC6-D744-4F7F-9968-1B1231F1988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2420-B9F4-48BA-BB84-CF339BDF143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0E4AC-4AE4-4DB5-B8E7-3184E9F4A1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2DB8E28-B9DA-4509-BFE8-59A0BBB42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E53DDA1-31D2-4EC1-AD03-00961F99C11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80CC2-98E3-47BB-960F-1761BD45333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A4096-2E6E-4AB0-9FFC-12D6D4395C7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7AF74-DC3D-4E93-B967-A129BF4083E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6D295-0D54-4397-A986-938D8B4128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1/15/2019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5F2DB-53D4-4040-A2AC-584E605A061A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1/15/2019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0F616-6EBD-4A66-A89F-578AFCAAC05E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1/15/2019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9726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“Why Do People Follow the Crowd?”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Finish Reading &amp; Annotating “Why Do People Follow the Crowd?”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Essay Reflection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January 10, 2019 (Thursday)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Finish Grammar Notes – Commas Part I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Comma 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 Grammar Notes – Commas Part II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Finish Reading &amp; Annotating “Why Do People Follow the Crowd?”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Comma Worksheet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763162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276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Quarter 3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5758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4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appositive is a noun or a pronoun that follows another noun or pronoun to identify or explain it. </a:t>
            </a:r>
          </a:p>
          <a:p>
            <a:pPr lvl="1"/>
            <a:r>
              <a:rPr lang="en-US" sz="3200" dirty="0" smtClean="0"/>
              <a:t>An </a:t>
            </a:r>
            <a:r>
              <a:rPr lang="en-US" sz="3200" i="1" dirty="0" smtClean="0"/>
              <a:t>appositive phrase is a phrase that contains an appositive.</a:t>
            </a:r>
          </a:p>
          <a:p>
            <a:endParaRPr lang="en-US" sz="3600" dirty="0" smtClean="0"/>
          </a:p>
          <a:p>
            <a:r>
              <a:rPr lang="en-US" sz="3600" dirty="0" smtClean="0"/>
              <a:t>Appositives are also set off by commas.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Frances, the best photographer in the state, took pictures at my wedding.</a:t>
            </a:r>
          </a:p>
          <a:p>
            <a:pPr lvl="1"/>
            <a:r>
              <a:rPr lang="en-US" dirty="0" smtClean="0"/>
              <a:t>The appositive phrase </a:t>
            </a:r>
            <a:r>
              <a:rPr lang="en-US" i="1" dirty="0" smtClean="0"/>
              <a:t>the best photographer in the state </a:t>
            </a:r>
            <a:r>
              <a:rPr lang="en-US" dirty="0" smtClean="0"/>
              <a:t>identifies Frances</a:t>
            </a:r>
            <a:r>
              <a:rPr lang="en-US" i="1" dirty="0" smtClean="0"/>
              <a:t>.</a:t>
            </a:r>
          </a:p>
          <a:p>
            <a:r>
              <a:rPr lang="en-US" dirty="0" err="1" smtClean="0"/>
              <a:t>Ms.Vargas</a:t>
            </a:r>
            <a:r>
              <a:rPr lang="en-US" dirty="0" smtClean="0"/>
              <a:t>, the school guidance counselor, changed all my classes.</a:t>
            </a:r>
          </a:p>
          <a:p>
            <a:pPr lvl="1"/>
            <a:r>
              <a:rPr lang="en-US" dirty="0" smtClean="0"/>
              <a:t>The appositive phrase </a:t>
            </a:r>
            <a:r>
              <a:rPr lang="en-US" i="1" dirty="0" smtClean="0"/>
              <a:t>the school guidance counselor </a:t>
            </a:r>
            <a:r>
              <a:rPr lang="en-US" dirty="0" smtClean="0"/>
              <a:t>identifies</a:t>
            </a:r>
            <a:r>
              <a:rPr lang="en-US" i="1" dirty="0" smtClean="0"/>
              <a:t> Ms. Vargas.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the appositive phrase comes at the end of the sentence, there is only a comma at the beginning of the phrase.</a:t>
            </a:r>
          </a:p>
          <a:p>
            <a:endParaRPr lang="en-US" sz="3600" i="1" dirty="0" smtClean="0"/>
          </a:p>
          <a:p>
            <a:r>
              <a:rPr lang="en-US" sz="3600" i="1" dirty="0" smtClean="0"/>
              <a:t>Example</a:t>
            </a:r>
          </a:p>
          <a:p>
            <a:pPr lvl="1"/>
            <a:r>
              <a:rPr lang="en-US" sz="3200" dirty="0" smtClean="0"/>
              <a:t>The opening act was Kevin Hart, a comic from Philadelphia.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876799"/>
          </a:xfrm>
        </p:spPr>
        <p:txBody>
          <a:bodyPr>
            <a:noAutofit/>
          </a:bodyPr>
          <a:lstStyle/>
          <a:p>
            <a:r>
              <a:rPr lang="en-US" sz="3500" dirty="0" smtClean="0"/>
              <a:t>Grammar Rule:</a:t>
            </a:r>
          </a:p>
          <a:p>
            <a:pPr lvl="1"/>
            <a:r>
              <a:rPr lang="en-US" sz="3500" dirty="0" smtClean="0"/>
              <a:t>Sometimes appositives are accidentally treated as complete sentences, but they are actually sentence fragments when left by themselves. </a:t>
            </a:r>
          </a:p>
          <a:p>
            <a:pPr lvl="2"/>
            <a:r>
              <a:rPr lang="en-US" sz="3500" dirty="0" smtClean="0"/>
              <a:t>Appositives have no verb or subject and do not express a complete thought.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Rewrite the following sentences and add commas in the correct places.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My aunt a gourmet cook prepared Thanksgiving dinner.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I took photographs of Adam Debbie’s baby.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Mr. Melvin the art teacher always tells me the news.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Conor</a:t>
            </a:r>
            <a:r>
              <a:rPr lang="en-US" dirty="0" smtClean="0"/>
              <a:t> McGregor the pound for pound best fighter in the world is the first to hold two titles in two different divisions at the same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pPr marL="461772" indent="-342900"/>
            <a:r>
              <a:rPr lang="en-US" sz="2800" dirty="0" smtClean="0"/>
              <a:t>Read the following sentences.</a:t>
            </a:r>
          </a:p>
          <a:p>
            <a:pPr marL="754380" lvl="1" indent="-342900"/>
            <a:r>
              <a:rPr lang="en-US" sz="2000" dirty="0" smtClean="0"/>
              <a:t>In your notebook, write down the word(s) in bold and come up with a definition of the word/phrase using context clues.</a:t>
            </a:r>
          </a:p>
          <a:p>
            <a:pPr marL="754380" lvl="1" indent="-342900"/>
            <a:endParaRPr lang="en-US" sz="1000" dirty="0" smtClean="0"/>
          </a:p>
          <a:p>
            <a:r>
              <a:rPr lang="en-US" sz="2800" dirty="0" smtClean="0"/>
              <a:t>Charlotte was worried that the </a:t>
            </a:r>
            <a:r>
              <a:rPr lang="en-US" sz="2800" b="1" dirty="0" smtClean="0"/>
              <a:t>blight </a:t>
            </a:r>
            <a:r>
              <a:rPr lang="en-US" sz="2800" dirty="0" smtClean="0"/>
              <a:t>on her tomatoes would spread and ruin the garden.</a:t>
            </a:r>
          </a:p>
          <a:p>
            <a:endParaRPr lang="en-US" sz="2800" b="1" dirty="0" smtClean="0"/>
          </a:p>
          <a:p>
            <a:r>
              <a:rPr lang="en-US" sz="2800" dirty="0" smtClean="0"/>
              <a:t>When Emilio couldn't get his computer to work, he had to find a </a:t>
            </a:r>
            <a:r>
              <a:rPr lang="en-US" sz="2800" b="1" dirty="0" smtClean="0"/>
              <a:t>competent </a:t>
            </a:r>
            <a:r>
              <a:rPr lang="en-US" sz="2800" dirty="0" smtClean="0"/>
              <a:t>computer expert.</a:t>
            </a:r>
          </a:p>
          <a:p>
            <a:endParaRPr lang="en-US" sz="2800" b="1" dirty="0" smtClean="0"/>
          </a:p>
          <a:p>
            <a:r>
              <a:rPr lang="en-US" sz="2800" dirty="0" smtClean="0"/>
              <a:t>Behind the cover, the author </a:t>
            </a:r>
            <a:r>
              <a:rPr lang="en-US" sz="2800" b="1" dirty="0" smtClean="0"/>
              <a:t>preceded </a:t>
            </a:r>
            <a:r>
              <a:rPr lang="en-US" sz="2800" dirty="0" smtClean="0"/>
              <a:t>the text of the book by thanking his wife.</a:t>
            </a:r>
            <a:endParaRPr lang="en-US" sz="2800" b="1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Sal had to take a $50 pay cut when he was </a:t>
            </a:r>
            <a:r>
              <a:rPr lang="en-US" sz="2800" b="1" dirty="0" smtClean="0"/>
              <a:t>demoted </a:t>
            </a:r>
            <a:r>
              <a:rPr lang="en-US" sz="2800" dirty="0" smtClean="0"/>
              <a:t>at his job.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 err="1" smtClean="0"/>
              <a:t>Maddy</a:t>
            </a:r>
            <a:r>
              <a:rPr lang="en-US" sz="2800" dirty="0" smtClean="0"/>
              <a:t> got all A's on her report card, she was so proud she wanted to </a:t>
            </a:r>
            <a:r>
              <a:rPr lang="en-US" sz="2800" b="1" dirty="0" smtClean="0"/>
              <a:t>shout from the</a:t>
            </a:r>
            <a:r>
              <a:rPr lang="en-US" sz="2800" dirty="0" smtClean="0"/>
              <a:t> </a:t>
            </a:r>
            <a:r>
              <a:rPr lang="en-US" sz="2800" b="1" dirty="0" smtClean="0"/>
              <a:t>mountaintops.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C000"/>
                </a:solidFill>
              </a:rPr>
              <a:t>Using Commas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Notes</a:t>
            </a:r>
            <a:endParaRPr lang="en-US" sz="3200" dirty="0"/>
          </a:p>
        </p:txBody>
      </p:sp>
      <p:pic>
        <p:nvPicPr>
          <p:cNvPr id="29698" name="Picture 2" descr="Image result for Com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533400"/>
            <a:ext cx="2220686" cy="2590800"/>
          </a:xfrm>
          <a:prstGeom prst="rect">
            <a:avLst/>
          </a:prstGeom>
          <a:noFill/>
        </p:spPr>
      </p:pic>
      <p:pic>
        <p:nvPicPr>
          <p:cNvPr id="29700" name="Picture 4" descr="Image result for Com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609600"/>
            <a:ext cx="2286000" cy="2286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commas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proofread your draft, it is important to mark the places where commas separate words, thoughts, phrases, clauses, dates, addresses, or items in a series.</a:t>
            </a:r>
          </a:p>
          <a:p>
            <a:r>
              <a:rPr lang="en-US" dirty="0" smtClean="0"/>
              <a:t>When your readers see a comma, it indicates that they should pause before continuing to read. </a:t>
            </a:r>
          </a:p>
          <a:p>
            <a:pPr lvl="1"/>
            <a:r>
              <a:rPr lang="en-US" dirty="0" smtClean="0"/>
              <a:t>Commas can be overused, so it is essential to know where to place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commas separates an introductory word from the rest of the sentence.</a:t>
            </a:r>
          </a:p>
          <a:p>
            <a:endParaRPr lang="en-US" sz="3600" dirty="0" smtClean="0"/>
          </a:p>
          <a:p>
            <a:r>
              <a:rPr lang="en-US" sz="3600" dirty="0" smtClean="0"/>
              <a:t>Example:</a:t>
            </a:r>
          </a:p>
          <a:p>
            <a:pPr lvl="1"/>
            <a:r>
              <a:rPr lang="en-US" sz="3200" dirty="0" smtClean="0"/>
              <a:t>Sadly, the summer ended.</a:t>
            </a:r>
          </a:p>
          <a:p>
            <a:pPr lvl="1"/>
            <a:r>
              <a:rPr lang="en-US" sz="3200" dirty="0" smtClean="0"/>
              <a:t>Surprised, my father spoke with a shaky voice.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Words such as </a:t>
            </a:r>
            <a:r>
              <a:rPr lang="en-US" i="1" dirty="0" smtClean="0"/>
              <a:t>yes, no, well, why, </a:t>
            </a:r>
            <a:r>
              <a:rPr lang="en-US" dirty="0" smtClean="0"/>
              <a:t>and</a:t>
            </a:r>
            <a:r>
              <a:rPr lang="en-US" i="1" dirty="0" smtClean="0"/>
              <a:t> oh </a:t>
            </a:r>
            <a:r>
              <a:rPr lang="en-US" dirty="0" smtClean="0"/>
              <a:t>are</a:t>
            </a:r>
            <a:r>
              <a:rPr lang="en-US" i="1" dirty="0" smtClean="0"/>
              <a:t> </a:t>
            </a:r>
            <a:r>
              <a:rPr lang="en-US" dirty="0" smtClean="0"/>
              <a:t>also followed by a comma when they begin a sentence. </a:t>
            </a:r>
          </a:p>
          <a:p>
            <a:pPr lvl="1"/>
            <a:r>
              <a:rPr lang="en-US" dirty="0" smtClean="0"/>
              <a:t>This usage is typical of the way we speak and of written dialogue. </a:t>
            </a:r>
          </a:p>
          <a:p>
            <a:pPr lvl="2"/>
            <a:r>
              <a:rPr lang="en-US" dirty="0" smtClean="0"/>
              <a:t>However, writers do not often use those words in academic or business writing.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No, I can’t go to the movie.</a:t>
            </a:r>
          </a:p>
          <a:p>
            <a:pPr lvl="1"/>
            <a:r>
              <a:rPr lang="en-US" dirty="0" smtClean="0"/>
              <a:t>Well, I want to see the show.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Another form that is set off by a comma is the clause. </a:t>
            </a:r>
          </a:p>
          <a:p>
            <a:pPr lvl="1"/>
            <a:r>
              <a:rPr lang="en-US" dirty="0" smtClean="0"/>
              <a:t>Introductory clauses are always </a:t>
            </a:r>
            <a:r>
              <a:rPr lang="en-US" i="1" dirty="0" smtClean="0"/>
              <a:t>dependent </a:t>
            </a:r>
            <a:r>
              <a:rPr lang="en-US" dirty="0" smtClean="0"/>
              <a:t>clauses because they are not a complete sentence without the rest of the sentence.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When I fell down, I twisted my ankle.</a:t>
            </a:r>
          </a:p>
          <a:p>
            <a:pPr lvl="1"/>
            <a:r>
              <a:rPr lang="en-US" dirty="0" smtClean="0"/>
              <a:t>Although the beach was far away, we arrived before dark.</a:t>
            </a:r>
          </a:p>
          <a:p>
            <a:r>
              <a:rPr lang="en-US" b="1" dirty="0" smtClean="0"/>
              <a:t>Note:</a:t>
            </a:r>
          </a:p>
          <a:p>
            <a:pPr lvl="1"/>
            <a:r>
              <a:rPr lang="en-US" dirty="0" smtClean="0"/>
              <a:t>If the two sentence parts were reverse, you no longer use a comma.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Write the following sentences as they appear and add commas in the correct places.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3200" dirty="0" smtClean="0"/>
              <a:t>No I did not know that.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3200" dirty="0" smtClean="0"/>
              <a:t>When we visited St. Louis we saw the famous arch.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3200" dirty="0" smtClean="0"/>
              <a:t>Shocked she brought her hand up to her mouth.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3200" dirty="0" smtClean="0"/>
              <a:t>Looking at his face in the mirror Jim saw a wrinkle.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18044</TotalTime>
  <Words>795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1_Office Theme</vt:lpstr>
      <vt:lpstr>2_Module</vt:lpstr>
      <vt:lpstr>Module</vt:lpstr>
      <vt:lpstr>Slide 1</vt:lpstr>
      <vt:lpstr>Bell Ringer </vt:lpstr>
      <vt:lpstr>Bell Ringer </vt:lpstr>
      <vt:lpstr>Using Commas</vt:lpstr>
      <vt:lpstr>When to use commas</vt:lpstr>
      <vt:lpstr>Introductory Words</vt:lpstr>
      <vt:lpstr>Introductory Words</vt:lpstr>
      <vt:lpstr>Introductory Clauses</vt:lpstr>
      <vt:lpstr>Quick Check</vt:lpstr>
      <vt:lpstr>Appositives</vt:lpstr>
      <vt:lpstr>Appositives</vt:lpstr>
      <vt:lpstr>Appositives</vt:lpstr>
      <vt:lpstr>Appositives</vt:lpstr>
      <vt:lpstr>Quick Check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867</cp:revision>
  <dcterms:created xsi:type="dcterms:W3CDTF">2018-08-16T12:23:19Z</dcterms:created>
  <dcterms:modified xsi:type="dcterms:W3CDTF">2019-01-15T21:16:12Z</dcterms:modified>
</cp:coreProperties>
</file>