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319" r:id="rId4"/>
    <p:sldId id="322" r:id="rId5"/>
    <p:sldId id="321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86E6-25D9-4AAF-B7B4-27BE39E7A677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26148-104E-4CBB-86D2-02CB7ECC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1/8/2019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1/8/2019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9726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December 2018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Flowers For Algernon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Algernon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Moment Sheet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January 8, 2019 (Tuesday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Essay Feedback/Reflection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Upcoming Unit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“Why Do People Follow the Crowd?”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Finish Reading &amp; Annotating “Why Do People Follow the Crowd?”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763162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27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Quarter 3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5758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>
              <a:buFont typeface="+mj-lt"/>
              <a:buAutoNum type="arabicPeriod" startAt="5"/>
            </a:pPr>
            <a:r>
              <a:rPr lang="en-US" dirty="0" smtClean="0"/>
              <a:t>How do paragraphs 1-2 contribute to the development of ideas in the text?</a:t>
            </a:r>
          </a:p>
          <a:p>
            <a:endParaRPr lang="en-US" b="1" dirty="0" smtClean="0"/>
          </a:p>
          <a:p>
            <a:r>
              <a:rPr lang="en-US" b="1" dirty="0" smtClean="0"/>
              <a:t>Extended Response – Complete with Evidence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The author suggests that we don’t like to admit to ourselves that we will readily follow the crowd. Do you agree or disagree with this statement? Explain your answer.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2. The author suggests that the desire to belong is a very powerful—if not the most powerful—human emotion. Do you agree or disagree with this assertion? Explain your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Class Discussion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 you think people follow the crowd?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marL="461772" indent="-342900"/>
            <a:r>
              <a:rPr lang="en-US" sz="2800" dirty="0" smtClean="0"/>
              <a:t>Read the following sentences.</a:t>
            </a:r>
          </a:p>
          <a:p>
            <a:pPr marL="754380" lvl="1" indent="-342900"/>
            <a:r>
              <a:rPr lang="en-US" sz="2000" dirty="0" smtClean="0"/>
              <a:t>In your notebook, write down the word(s) in bold and come up with a definition of the word/phrase using context clues.</a:t>
            </a:r>
          </a:p>
          <a:p>
            <a:pPr marL="754380" lvl="1" indent="-342900"/>
            <a:endParaRPr lang="en-US" sz="1000" dirty="0" smtClean="0"/>
          </a:p>
          <a:p>
            <a:pPr marL="461772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Zach </a:t>
            </a:r>
            <a:r>
              <a:rPr lang="en-US" sz="2800" dirty="0" smtClean="0"/>
              <a:t>was </a:t>
            </a:r>
            <a:r>
              <a:rPr lang="en-US" sz="2800" b="1" dirty="0" smtClean="0"/>
              <a:t>elated</a:t>
            </a:r>
            <a:r>
              <a:rPr lang="en-US" sz="2800" dirty="0" smtClean="0"/>
              <a:t> with his birthday present. He danced all around the room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461772" indent="-342900">
              <a:lnSpc>
                <a:spcPct val="120000"/>
              </a:lnSpc>
              <a:buFont typeface="+mj-lt"/>
              <a:buAutoNum type="arabicPeriod"/>
            </a:pPr>
            <a:endParaRPr lang="en-US" sz="1400" dirty="0" smtClean="0"/>
          </a:p>
          <a:p>
            <a:pPr marL="461772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Nola's grandmother always tells her to eat more. Even though Nola is strong and healthy, her grandmother's favorite phrase is: "</a:t>
            </a:r>
            <a:r>
              <a:rPr lang="en-US" sz="2800" b="1" dirty="0" smtClean="0"/>
              <a:t>You're thin as a toothpick! </a:t>
            </a:r>
            <a:r>
              <a:rPr lang="en-US" sz="2800" dirty="0" smtClean="0"/>
              <a:t>Have seconds!" Nola‘s grandmother thinks Nola is…</a:t>
            </a:r>
          </a:p>
          <a:p>
            <a:pPr marL="461772" indent="-342900">
              <a:lnSpc>
                <a:spcPct val="120000"/>
              </a:lnSpc>
              <a:buFont typeface="+mj-lt"/>
              <a:buAutoNum type="arabicPeriod"/>
            </a:pPr>
            <a:endParaRPr lang="en-US" sz="11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Autofit/>
          </a:bodyPr>
          <a:lstStyle/>
          <a:p>
            <a:pPr marL="576072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 smtClean="0"/>
              <a:t>Fire </a:t>
            </a:r>
            <a:r>
              <a:rPr lang="en-US" sz="2400" dirty="0" smtClean="0"/>
              <a:t>fighters have to be ready for an emergency </a:t>
            </a:r>
            <a:r>
              <a:rPr lang="en-US" sz="2400" b="1" dirty="0" smtClean="0"/>
              <a:t>at the drop of a hat</a:t>
            </a:r>
            <a:r>
              <a:rPr lang="en-US" sz="2400" dirty="0" smtClean="0"/>
              <a:t>. Just a few minutes </a:t>
            </a:r>
            <a:r>
              <a:rPr lang="en-US" sz="2400" dirty="0" smtClean="0"/>
              <a:t>can mean </a:t>
            </a:r>
            <a:r>
              <a:rPr lang="en-US" sz="2400" dirty="0" smtClean="0"/>
              <a:t>the difference between life and death. </a:t>
            </a:r>
            <a:r>
              <a:rPr lang="en-US" sz="2400" dirty="0" smtClean="0"/>
              <a:t>At </a:t>
            </a:r>
            <a:r>
              <a:rPr lang="en-US" sz="2400" dirty="0" smtClean="0"/>
              <a:t>the drop of a hat </a:t>
            </a:r>
            <a:r>
              <a:rPr lang="en-US" sz="2400" dirty="0" smtClean="0"/>
              <a:t>means…</a:t>
            </a:r>
          </a:p>
          <a:p>
            <a:pPr marL="461772" indent="-342900">
              <a:lnSpc>
                <a:spcPct val="120000"/>
              </a:lnSpc>
              <a:buFont typeface="+mj-lt"/>
              <a:buAutoNum type="arabicPeriod" startAt="3"/>
            </a:pPr>
            <a:endParaRPr lang="en-US" sz="1200" dirty="0" smtClean="0"/>
          </a:p>
          <a:p>
            <a:pPr marL="576072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 smtClean="0"/>
              <a:t>Diego </a:t>
            </a:r>
            <a:r>
              <a:rPr lang="en-US" sz="2400" dirty="0" smtClean="0"/>
              <a:t>was having a difficult time finishing all the things he had to do every day. He knew he </a:t>
            </a:r>
            <a:r>
              <a:rPr lang="en-US" sz="2400" dirty="0" smtClean="0"/>
              <a:t>had to </a:t>
            </a:r>
            <a:r>
              <a:rPr lang="en-US" sz="2400" b="1" dirty="0" smtClean="0"/>
              <a:t>budget</a:t>
            </a:r>
            <a:r>
              <a:rPr lang="en-US" sz="2400" dirty="0" smtClean="0"/>
              <a:t> his time better. </a:t>
            </a:r>
            <a:r>
              <a:rPr lang="en-US" sz="2400" dirty="0" smtClean="0"/>
              <a:t>Budget </a:t>
            </a:r>
            <a:r>
              <a:rPr lang="en-US" sz="2400" dirty="0" smtClean="0"/>
              <a:t>means</a:t>
            </a:r>
            <a:r>
              <a:rPr lang="en-US" sz="2400" dirty="0" smtClean="0"/>
              <a:t>:</a:t>
            </a:r>
          </a:p>
          <a:p>
            <a:pPr marL="461772" indent="-342900">
              <a:lnSpc>
                <a:spcPct val="120000"/>
              </a:lnSpc>
              <a:buFont typeface="+mj-lt"/>
              <a:buAutoNum type="arabicPeriod" startAt="3"/>
            </a:pPr>
            <a:endParaRPr lang="en-US" sz="1200" dirty="0" smtClean="0"/>
          </a:p>
          <a:p>
            <a:pPr marL="576072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 smtClean="0"/>
              <a:t>Sandy </a:t>
            </a:r>
            <a:r>
              <a:rPr lang="en-US" sz="2400" dirty="0" smtClean="0"/>
              <a:t>sometimes did not use good handwriting. Her teacher made her copy the spelling list </a:t>
            </a:r>
            <a:r>
              <a:rPr lang="en-US" sz="2400" b="1" dirty="0" smtClean="0"/>
              <a:t>in duplicate </a:t>
            </a:r>
            <a:r>
              <a:rPr lang="en-US" sz="2400" dirty="0" smtClean="0"/>
              <a:t>to get extra practice. Here in duplicate </a:t>
            </a:r>
            <a:r>
              <a:rPr lang="en-US" sz="2400" dirty="0" smtClean="0"/>
              <a:t>means…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Feedback/Reflection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5299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Review your rubric and review your </a:t>
            </a:r>
            <a:r>
              <a:rPr lang="en-US" sz="2800" i="1" dirty="0" smtClean="0"/>
              <a:t>Flowers for </a:t>
            </a:r>
            <a:r>
              <a:rPr lang="en-US" sz="2800" dirty="0" smtClean="0"/>
              <a:t>Algernon/”</a:t>
            </a:r>
            <a:r>
              <a:rPr lang="en-US" sz="2800" dirty="0" smtClean="0"/>
              <a:t>Nothing Gold Can Stay” </a:t>
            </a:r>
            <a:r>
              <a:rPr lang="en-US" sz="2800" dirty="0" smtClean="0"/>
              <a:t>essay.</a:t>
            </a:r>
          </a:p>
          <a:p>
            <a:endParaRPr lang="en-US" sz="1600" dirty="0" smtClean="0"/>
          </a:p>
          <a:p>
            <a:r>
              <a:rPr lang="en-US" sz="2800" dirty="0" smtClean="0"/>
              <a:t>Create a document in Google Classroom under the “</a:t>
            </a:r>
            <a:r>
              <a:rPr lang="en-US" sz="2800" dirty="0" err="1" smtClean="0"/>
              <a:t>FoA</a:t>
            </a:r>
            <a:r>
              <a:rPr lang="en-US" sz="2800" dirty="0" smtClean="0"/>
              <a:t>/NGCS Reflection” assignment. Then answer the following questions:</a:t>
            </a:r>
          </a:p>
          <a:p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Now </a:t>
            </a:r>
            <a:r>
              <a:rPr lang="en-US" sz="2400" dirty="0" smtClean="0"/>
              <a:t>that it’s over, what are my first thoughts about this overall project? Are they mostly positive or negative? What comes to mind specifically?</a:t>
            </a:r>
          </a:p>
          <a:p>
            <a:pPr marL="914400" lvl="1" indent="-457200">
              <a:buFont typeface="+mj-lt"/>
              <a:buAutoNum type="arabicPeriod"/>
            </a:pPr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 smtClean="0"/>
              <a:t>were some of my most challenging moments and what made them so?</a:t>
            </a:r>
          </a:p>
          <a:p>
            <a:pPr marL="914400" lvl="1" indent="-457200">
              <a:buFont typeface="+mj-lt"/>
              <a:buAutoNum type="arabicPeriod"/>
            </a:pPr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 smtClean="0"/>
              <a:t>most got in the way of my progress, if anything?</a:t>
            </a:r>
          </a:p>
          <a:p>
            <a:pPr marL="914400" lvl="1" indent="-457200">
              <a:buFont typeface="+mj-lt"/>
              <a:buAutoNum type="arabicPeriod"/>
            </a:pPr>
            <a:endParaRPr lang="en-US" sz="13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 smtClean="0"/>
              <a:t>did I learn were my greatest strengths? My biggest areas for </a:t>
            </a:r>
            <a:r>
              <a:rPr lang="en-US" sz="2400" dirty="0" smtClean="0"/>
              <a:t>improvement</a:t>
            </a:r>
            <a:r>
              <a:rPr lang="en-US" sz="2400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endParaRPr lang="en-US" sz="13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 smtClean="0"/>
              <a:t>would I do differently if I were to approach the project again?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“Why Do People Follow the Crowd?”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Article</a:t>
            </a:r>
            <a:endParaRPr lang="en-US" sz="3200" dirty="0"/>
          </a:p>
        </p:txBody>
      </p:sp>
      <p:pic>
        <p:nvPicPr>
          <p:cNvPr id="7170" name="Picture 2" descr="Image result for Crow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"/>
            <a:ext cx="428625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Which of the following best describes a central idea of the text? </a:t>
            </a:r>
          </a:p>
          <a:p>
            <a:pPr lvl="1"/>
            <a:r>
              <a:rPr lang="en-US" dirty="0" smtClean="0"/>
              <a:t>A. Experiments reveal that people’s behavior is greatly influenced by their desire to conform. </a:t>
            </a:r>
          </a:p>
          <a:p>
            <a:pPr lvl="1"/>
            <a:r>
              <a:rPr lang="en-US" dirty="0" smtClean="0"/>
              <a:t>B. The Nazi’s used behavioral experiments to trick German citizens into following the laws that most recognized as immoral.</a:t>
            </a:r>
          </a:p>
          <a:p>
            <a:pPr lvl="1"/>
            <a:r>
              <a:rPr lang="en-US" dirty="0" smtClean="0"/>
              <a:t>C. An overwhelming desire to fit in encourages people to display bizarre behavior at restaurants.</a:t>
            </a:r>
          </a:p>
          <a:p>
            <a:pPr lvl="1"/>
            <a:r>
              <a:rPr lang="en-US" dirty="0" smtClean="0"/>
              <a:t>D. People are unable to resist the desire to follow the crowd because it is part of human psychology.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2"/>
            </a:pPr>
            <a:r>
              <a:rPr lang="en-US" dirty="0" smtClean="0"/>
              <a:t>What is meant by the word “gustatory” as it is used in paragraph 19?</a:t>
            </a:r>
          </a:p>
          <a:p>
            <a:pPr marL="925830" lvl="1" indent="-514350"/>
            <a:r>
              <a:rPr lang="en-US" dirty="0" smtClean="0"/>
              <a:t>A. acting strangely</a:t>
            </a:r>
          </a:p>
          <a:p>
            <a:pPr marL="925830" lvl="1" indent="-514350"/>
            <a:r>
              <a:rPr lang="en-US" dirty="0" smtClean="0"/>
              <a:t>B. related to eating</a:t>
            </a:r>
          </a:p>
          <a:p>
            <a:pPr marL="925830" lvl="1" indent="-514350"/>
            <a:r>
              <a:rPr lang="en-US" dirty="0" smtClean="0"/>
              <a:t>C. being reserved and polite</a:t>
            </a:r>
          </a:p>
          <a:p>
            <a:pPr marL="925830" lvl="1" indent="-514350"/>
            <a:r>
              <a:rPr lang="en-US" dirty="0" smtClean="0"/>
              <a:t>D. following what others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 startAt="3"/>
            </a:pPr>
            <a:r>
              <a:rPr lang="en-US" dirty="0" smtClean="0"/>
              <a:t>Which detail from the text best supports the answer to question 2?</a:t>
            </a:r>
          </a:p>
          <a:p>
            <a:pPr marL="925830" lvl="1" indent="-514350"/>
            <a:r>
              <a:rPr lang="en-US" dirty="0" smtClean="0"/>
              <a:t>A. “outlandish behavior most people wouldn’t dream of” (Paragraph 16)</a:t>
            </a:r>
          </a:p>
          <a:p>
            <a:pPr marL="925830" lvl="1" indent="-514350"/>
            <a:r>
              <a:rPr lang="en-US" dirty="0" smtClean="0"/>
              <a:t>B. “people who were total strangers at the beginning of the evening were passing fruit back and  forth, mouth to mouth.” (Paragraph 18)</a:t>
            </a:r>
          </a:p>
          <a:p>
            <a:pPr marL="925830" lvl="1" indent="-514350"/>
            <a:r>
              <a:rPr lang="en-US" dirty="0" smtClean="0"/>
              <a:t>C. “</a:t>
            </a:r>
            <a:r>
              <a:rPr lang="en-US" dirty="0" err="1" smtClean="0"/>
              <a:t>Cowie</a:t>
            </a:r>
            <a:r>
              <a:rPr lang="en-US" dirty="0" smtClean="0"/>
              <a:t> explained the experiment to the group” (Paragraph 20)</a:t>
            </a:r>
          </a:p>
          <a:p>
            <a:pPr marL="925830" lvl="1" indent="-514350"/>
            <a:r>
              <a:rPr lang="en-US" dirty="0" smtClean="0"/>
              <a:t>D. “‘the majority of people will look to see what others are doing and follow their example.’” (Paragraph 21)</a:t>
            </a:r>
          </a:p>
          <a:p>
            <a:pPr marL="633222" indent="-51435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 startAt="4"/>
            </a:pPr>
            <a:r>
              <a:rPr lang="en-US" dirty="0" smtClean="0"/>
              <a:t>What is the relationship between the Primetime experiments and the Germans who followed Adolf Hitler?</a:t>
            </a:r>
          </a:p>
          <a:p>
            <a:pPr marL="925830" lvl="1" indent="-514350"/>
            <a:r>
              <a:rPr lang="en-US" dirty="0" smtClean="0"/>
              <a:t>A. The experiments reveal the human desire to conform and explain why the Germans were willing to follow Hitler.</a:t>
            </a:r>
          </a:p>
          <a:p>
            <a:pPr marL="925830" lvl="1" indent="-514350"/>
            <a:endParaRPr lang="en-US" sz="1100" dirty="0" smtClean="0"/>
          </a:p>
          <a:p>
            <a:pPr marL="925830" lvl="1" indent="-514350"/>
            <a:r>
              <a:rPr lang="en-US" dirty="0" smtClean="0"/>
              <a:t>B. They both demonstrate that even under extreme pressure, some people will resist and do what they think is right.</a:t>
            </a:r>
          </a:p>
          <a:p>
            <a:pPr marL="925830" lvl="1" indent="-514350"/>
            <a:endParaRPr lang="en-US" sz="1200" dirty="0" smtClean="0"/>
          </a:p>
          <a:p>
            <a:pPr marL="925830" lvl="1" indent="-514350"/>
            <a:r>
              <a:rPr lang="en-US" dirty="0" smtClean="0"/>
              <a:t>C. The experiments reveal that both that the Germans who followed Adolf Hitler and the people in the experiments cannot be held responsible for following the crowd.</a:t>
            </a:r>
          </a:p>
          <a:p>
            <a:pPr marL="925830" lvl="1" indent="-514350"/>
            <a:endParaRPr lang="en-US" sz="1200" dirty="0" smtClean="0"/>
          </a:p>
          <a:p>
            <a:pPr marL="925830" lvl="1" indent="-514350"/>
            <a:r>
              <a:rPr lang="en-US" dirty="0" smtClean="0"/>
              <a:t>D. The experiments illustrate that the Germans were wrong to follow Adolf Hitler, just like the people in the experiment were wrong to follow the crowd.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794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3_Office Theme</vt:lpstr>
      <vt:lpstr>2_Module</vt:lpstr>
      <vt:lpstr>Slide 1</vt:lpstr>
      <vt:lpstr>Bell Ringer </vt:lpstr>
      <vt:lpstr>Bell Ringer </vt:lpstr>
      <vt:lpstr>Essay Feedback/Reflection</vt:lpstr>
      <vt:lpstr>“Why Do People Follow the Crowd?”</vt:lpstr>
      <vt:lpstr>Crowd Questions</vt:lpstr>
      <vt:lpstr>Crowd Questions</vt:lpstr>
      <vt:lpstr>Crowd Questions</vt:lpstr>
      <vt:lpstr>Crowd Questions</vt:lpstr>
      <vt:lpstr>Crowd Questions</vt:lpstr>
      <vt:lpstr>Crowd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153</cp:revision>
  <dcterms:created xsi:type="dcterms:W3CDTF">2018-12-04T14:46:40Z</dcterms:created>
  <dcterms:modified xsi:type="dcterms:W3CDTF">2019-01-08T21:14:21Z</dcterms:modified>
</cp:coreProperties>
</file>